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57" r:id="rId5"/>
    <p:sldId id="268" r:id="rId6"/>
    <p:sldId id="276" r:id="rId7"/>
    <p:sldId id="264" r:id="rId8"/>
    <p:sldId id="260" r:id="rId9"/>
    <p:sldId id="262" r:id="rId10"/>
    <p:sldId id="263" r:id="rId11"/>
    <p:sldId id="265" r:id="rId12"/>
    <p:sldId id="261" r:id="rId13"/>
    <p:sldId id="269" r:id="rId14"/>
    <p:sldId id="270" r:id="rId15"/>
    <p:sldId id="272" r:id="rId16"/>
    <p:sldId id="273" r:id="rId17"/>
    <p:sldId id="274" r:id="rId18"/>
    <p:sldId id="277" r:id="rId19"/>
  </p:sldIdLst>
  <p:sldSz cx="12192000" cy="6858000"/>
  <p:notesSz cx="6797675" cy="987266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04C98BAD-CC10-4BEE-9040-1E9C66A003C3}">
          <p14:sldIdLst>
            <p14:sldId id="256"/>
            <p14:sldId id="259"/>
            <p14:sldId id="258"/>
            <p14:sldId id="257"/>
          </p14:sldIdLst>
        </p14:section>
        <p14:section name="Kurzvorstellung der Daten" id="{0D126D35-799A-43A1-A5F1-650AF8D50D2F}">
          <p14:sldIdLst>
            <p14:sldId id="268"/>
            <p14:sldId id="276"/>
            <p14:sldId id="264"/>
            <p14:sldId id="260"/>
            <p14:sldId id="262"/>
            <p14:sldId id="263"/>
            <p14:sldId id="265"/>
            <p14:sldId id="261"/>
            <p14:sldId id="269"/>
            <p14:sldId id="270"/>
          </p14:sldIdLst>
        </p14:section>
        <p14:section name="Vergleichstabellen" id="{E3120F6D-A66F-43E3-9E1B-7CD01EADE4D6}">
          <p14:sldIdLst>
            <p14:sldId id="272"/>
            <p14:sldId id="273"/>
            <p14:sldId id="274"/>
            <p14:sldId id="27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178" autoAdjust="0"/>
    <p:restoredTop sz="94660"/>
  </p:normalViewPr>
  <p:slideViewPr>
    <p:cSldViewPr snapToGrid="0">
      <p:cViewPr varScale="1">
        <p:scale>
          <a:sx n="80" d="100"/>
          <a:sy n="80" d="100"/>
        </p:scale>
        <p:origin x="96" y="7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C95CC-48C5-4016-8568-E166417909EE}" type="datetimeFigureOut">
              <a:rPr lang="de-DE" smtClean="0"/>
              <a:t>10.03.2026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9B298-7569-47DD-BC1A-1BBB258AB4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297532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C95CC-48C5-4016-8568-E166417909EE}" type="datetimeFigureOut">
              <a:rPr lang="de-DE" smtClean="0"/>
              <a:t>10.03.2026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9B298-7569-47DD-BC1A-1BBB258AB4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303332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C95CC-48C5-4016-8568-E166417909EE}" type="datetimeFigureOut">
              <a:rPr lang="de-DE" smtClean="0"/>
              <a:t>10.03.2026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9B298-7569-47DD-BC1A-1BBB258AB4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688175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C95CC-48C5-4016-8568-E166417909EE}" type="datetimeFigureOut">
              <a:rPr lang="de-DE" smtClean="0"/>
              <a:t>10.03.2026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9B298-7569-47DD-BC1A-1BBB258AB4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16535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C95CC-48C5-4016-8568-E166417909EE}" type="datetimeFigureOut">
              <a:rPr lang="de-DE" smtClean="0"/>
              <a:t>10.03.2026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9B298-7569-47DD-BC1A-1BBB258AB4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4703817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C95CC-48C5-4016-8568-E166417909EE}" type="datetimeFigureOut">
              <a:rPr lang="de-DE" smtClean="0"/>
              <a:t>10.03.2026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9B298-7569-47DD-BC1A-1BBB258AB4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5939970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C95CC-48C5-4016-8568-E166417909EE}" type="datetimeFigureOut">
              <a:rPr lang="de-DE" smtClean="0"/>
              <a:t>10.03.2026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9B298-7569-47DD-BC1A-1BBB258AB4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144838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C95CC-48C5-4016-8568-E166417909EE}" type="datetimeFigureOut">
              <a:rPr lang="de-DE" smtClean="0"/>
              <a:t>10.03.2026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9B298-7569-47DD-BC1A-1BBB258AB4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94595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C95CC-48C5-4016-8568-E166417909EE}" type="datetimeFigureOut">
              <a:rPr lang="de-DE" smtClean="0"/>
              <a:t>10.03.2026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9B298-7569-47DD-BC1A-1BBB258AB4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212161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C95CC-48C5-4016-8568-E166417909EE}" type="datetimeFigureOut">
              <a:rPr lang="de-DE" smtClean="0"/>
              <a:t>10.03.2026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9B298-7569-47DD-BC1A-1BBB258AB4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6941058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C95CC-48C5-4016-8568-E166417909EE}" type="datetimeFigureOut">
              <a:rPr lang="de-DE" smtClean="0"/>
              <a:t>10.03.2026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9B298-7569-47DD-BC1A-1BBB258AB4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129891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DC95CC-48C5-4016-8568-E166417909EE}" type="datetimeFigureOut">
              <a:rPr lang="de-DE" smtClean="0"/>
              <a:t>10.03.2026</a:t>
            </a:fld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39B298-7569-47DD-BC1A-1BBB258AB472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Rechteck 7"/>
          <p:cNvSpPr/>
          <p:nvPr userDrawn="1"/>
        </p:nvSpPr>
        <p:spPr>
          <a:xfrm rot="5400000">
            <a:off x="-3088482" y="3088483"/>
            <a:ext cx="6858000" cy="681037"/>
          </a:xfrm>
          <a:prstGeom prst="rect">
            <a:avLst/>
          </a:prstGeom>
          <a:gradFill>
            <a:gsLst>
              <a:gs pos="0">
                <a:schemeClr val="bg1">
                  <a:alpha val="18000"/>
                </a:schemeClr>
              </a:gs>
              <a:gs pos="100000">
                <a:srgbClr val="C000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 8"/>
          <p:cNvSpPr/>
          <p:nvPr userDrawn="1"/>
        </p:nvSpPr>
        <p:spPr>
          <a:xfrm rot="16200000">
            <a:off x="8421035" y="3089930"/>
            <a:ext cx="6860898" cy="681036"/>
          </a:xfrm>
          <a:prstGeom prst="rect">
            <a:avLst/>
          </a:prstGeom>
          <a:gradFill>
            <a:gsLst>
              <a:gs pos="0">
                <a:schemeClr val="bg1">
                  <a:alpha val="18000"/>
                </a:schemeClr>
              </a:gs>
              <a:gs pos="100000">
                <a:srgbClr val="C000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Textfeld 11"/>
          <p:cNvSpPr txBox="1"/>
          <p:nvPr userDrawn="1"/>
        </p:nvSpPr>
        <p:spPr>
          <a:xfrm>
            <a:off x="6429225" y="6385023"/>
            <a:ext cx="17491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i="0" u="none" strike="noStrike" kern="1200" baseline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Ortsamt Vegesack</a:t>
            </a: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Grafik 13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9938" y="6311900"/>
            <a:ext cx="352123" cy="431516"/>
          </a:xfrm>
          <a:prstGeom prst="rect">
            <a:avLst/>
          </a:prstGeom>
        </p:spPr>
      </p:pic>
      <p:sp>
        <p:nvSpPr>
          <p:cNvPr id="15" name="Textfeld 14"/>
          <p:cNvSpPr txBox="1"/>
          <p:nvPr userDrawn="1"/>
        </p:nvSpPr>
        <p:spPr>
          <a:xfrm>
            <a:off x="4140026" y="6385023"/>
            <a:ext cx="15654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i="0" u="none" strike="noStrike" kern="1200" baseline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Beirat Vegesack</a:t>
            </a: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4161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007379"/>
          </a:xfrm>
        </p:spPr>
        <p:txBody>
          <a:bodyPr/>
          <a:lstStyle/>
          <a:p>
            <a:r>
              <a:rPr lang="de-DE" dirty="0"/>
              <a:t>TOP 8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2291787"/>
            <a:ext cx="9144000" cy="2966013"/>
          </a:xfrm>
        </p:spPr>
        <p:txBody>
          <a:bodyPr>
            <a:noAutofit/>
          </a:bodyPr>
          <a:lstStyle/>
          <a:p>
            <a:endParaRPr lang="de-DE" sz="3600" dirty="0"/>
          </a:p>
          <a:p>
            <a:r>
              <a:rPr lang="de-DE" sz="3600" dirty="0"/>
              <a:t> </a:t>
            </a:r>
            <a:r>
              <a:rPr lang="de-DE" sz="3600" b="1" dirty="0"/>
              <a:t>Auswertung Geschwindigkeitsmessanlagen im Stadtteil - Zeitraum 2025</a:t>
            </a:r>
            <a:endParaRPr lang="de-DE" sz="3600" dirty="0"/>
          </a:p>
        </p:txBody>
      </p:sp>
    </p:spTree>
    <p:extLst>
      <p:ext uri="{BB962C8B-B14F-4D97-AF65-F5344CB8AC3E}">
        <p14:creationId xmlns:p14="http://schemas.microsoft.com/office/powerpoint/2010/main" val="206766867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4000"/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Borchshöher</a:t>
            </a:r>
            <a:r>
              <a:rPr lang="de-DE" dirty="0"/>
              <a:t> Straße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608881"/>
            <a:ext cx="10515600" cy="4568082"/>
          </a:xfrm>
        </p:spPr>
        <p:txBody>
          <a:bodyPr/>
          <a:lstStyle/>
          <a:p>
            <a:r>
              <a:rPr lang="de-DE" b="1" dirty="0"/>
              <a:t>18.03.2025 – 13.07.2025, Tempo 30</a:t>
            </a:r>
          </a:p>
          <a:p>
            <a:pPr marL="0" indent="0">
              <a:buNone/>
            </a:pPr>
            <a:endParaRPr lang="de-DE" dirty="0"/>
          </a:p>
          <a:p>
            <a:r>
              <a:rPr lang="de-DE" dirty="0"/>
              <a:t>Geschwindigkeitsüberschreitungen: 41,98%</a:t>
            </a:r>
          </a:p>
          <a:p>
            <a:r>
              <a:rPr lang="de-DE" dirty="0"/>
              <a:t>DTV = 432 - </a:t>
            </a:r>
            <a:r>
              <a:rPr lang="de-DE" b="1" dirty="0"/>
              <a:t>Einseitig</a:t>
            </a:r>
          </a:p>
          <a:p>
            <a:r>
              <a:rPr lang="de-DE" dirty="0"/>
              <a:t>V85 = 36 km/h</a:t>
            </a:r>
          </a:p>
          <a:p>
            <a:r>
              <a:rPr lang="de-DE" dirty="0" err="1"/>
              <a:t>Vd</a:t>
            </a:r>
            <a:r>
              <a:rPr lang="de-DE" dirty="0"/>
              <a:t> = 29 km/h</a:t>
            </a:r>
          </a:p>
          <a:p>
            <a:pPr marL="0" indent="0">
              <a:buNone/>
            </a:pPr>
            <a:endParaRPr lang="de-DE" dirty="0"/>
          </a:p>
          <a:p>
            <a:r>
              <a:rPr lang="de-DE" dirty="0" err="1"/>
              <a:t>Vmax</a:t>
            </a:r>
            <a:r>
              <a:rPr lang="de-DE" dirty="0"/>
              <a:t> = 110 km/h</a:t>
            </a:r>
          </a:p>
          <a:p>
            <a:r>
              <a:rPr lang="de-DE" dirty="0"/>
              <a:t>Datenquelle defekt</a:t>
            </a:r>
          </a:p>
        </p:txBody>
      </p:sp>
    </p:spTree>
    <p:extLst>
      <p:ext uri="{BB962C8B-B14F-4D97-AF65-F5344CB8AC3E}">
        <p14:creationId xmlns:p14="http://schemas.microsoft.com/office/powerpoint/2010/main" val="397913386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4000"/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690688"/>
          </a:xfrm>
        </p:spPr>
        <p:txBody>
          <a:bodyPr/>
          <a:lstStyle/>
          <a:p>
            <a:r>
              <a:rPr lang="de-DE" dirty="0"/>
              <a:t>Weserstraße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307939"/>
            <a:ext cx="10515600" cy="4869024"/>
          </a:xfrm>
        </p:spPr>
        <p:txBody>
          <a:bodyPr>
            <a:normAutofit fontScale="92500" lnSpcReduction="10000"/>
          </a:bodyPr>
          <a:lstStyle/>
          <a:p>
            <a:r>
              <a:rPr lang="de-DE" b="1" dirty="0"/>
              <a:t>13.07.2025 – 20.08.2025, Tempo 30</a:t>
            </a:r>
          </a:p>
          <a:p>
            <a:pPr marL="0" indent="0">
              <a:buNone/>
            </a:pPr>
            <a:r>
              <a:rPr lang="de-DE" b="1" dirty="0"/>
              <a:t>Anlage wurde manipuliert, daher Auswertung nur bis zu diesem Tag!</a:t>
            </a:r>
          </a:p>
          <a:p>
            <a:pPr marL="0" indent="0">
              <a:buNone/>
            </a:pPr>
            <a:endParaRPr lang="de-DE" dirty="0"/>
          </a:p>
          <a:p>
            <a:r>
              <a:rPr lang="de-DE" dirty="0"/>
              <a:t>Geschwindigkeitsüberschreitungen: 10,59%</a:t>
            </a:r>
          </a:p>
          <a:p>
            <a:r>
              <a:rPr lang="de-DE" dirty="0"/>
              <a:t>DTV = 218</a:t>
            </a:r>
          </a:p>
          <a:p>
            <a:r>
              <a:rPr lang="de-DE" dirty="0"/>
              <a:t>V85 = 29 km/h</a:t>
            </a:r>
          </a:p>
          <a:p>
            <a:r>
              <a:rPr lang="de-DE" dirty="0" err="1"/>
              <a:t>Vd</a:t>
            </a:r>
            <a:r>
              <a:rPr lang="de-DE" dirty="0"/>
              <a:t> = 22 km/h</a:t>
            </a:r>
          </a:p>
          <a:p>
            <a:pPr marL="0" indent="0">
              <a:buNone/>
            </a:pPr>
            <a:endParaRPr lang="de-DE" dirty="0"/>
          </a:p>
          <a:p>
            <a:r>
              <a:rPr lang="de-DE" dirty="0" err="1"/>
              <a:t>Vmax</a:t>
            </a:r>
            <a:r>
              <a:rPr lang="de-DE" dirty="0"/>
              <a:t> = 68 km/h – Sonntags zwischen 3-4 Uhr</a:t>
            </a:r>
          </a:p>
          <a:p>
            <a:pPr lvl="1"/>
            <a:r>
              <a:rPr lang="de-DE" dirty="0"/>
              <a:t>Zweitschnellste Aufnahme: 66 km/h – Sonntags zw. 21-22 Uhr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9139688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4000"/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Auf dem Flintacker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608881"/>
            <a:ext cx="10515600" cy="4568082"/>
          </a:xfrm>
        </p:spPr>
        <p:txBody>
          <a:bodyPr/>
          <a:lstStyle/>
          <a:p>
            <a:r>
              <a:rPr lang="de-DE" b="1" dirty="0"/>
              <a:t>13.07.2025 – 16.11.2025, Tempo 30</a:t>
            </a:r>
          </a:p>
          <a:p>
            <a:pPr marL="0" indent="0">
              <a:buNone/>
            </a:pPr>
            <a:endParaRPr lang="de-DE" dirty="0"/>
          </a:p>
          <a:p>
            <a:r>
              <a:rPr lang="de-DE" dirty="0"/>
              <a:t>Geschwindigkeitsüberschreitungen: 16,07 %</a:t>
            </a:r>
          </a:p>
          <a:p>
            <a:r>
              <a:rPr lang="de-DE" dirty="0"/>
              <a:t>DTV = 201</a:t>
            </a:r>
          </a:p>
          <a:p>
            <a:r>
              <a:rPr lang="de-DE" dirty="0"/>
              <a:t>V85 = 31 km/h</a:t>
            </a:r>
          </a:p>
          <a:p>
            <a:r>
              <a:rPr lang="de-DE" dirty="0" err="1"/>
              <a:t>Vd</a:t>
            </a:r>
            <a:r>
              <a:rPr lang="de-DE" dirty="0"/>
              <a:t> = 22 km/h</a:t>
            </a:r>
          </a:p>
          <a:p>
            <a:pPr marL="0" indent="0">
              <a:buNone/>
            </a:pPr>
            <a:endParaRPr lang="de-DE" dirty="0"/>
          </a:p>
          <a:p>
            <a:r>
              <a:rPr lang="de-DE" dirty="0" err="1"/>
              <a:t>Vmax</a:t>
            </a:r>
            <a:r>
              <a:rPr lang="de-DE" dirty="0"/>
              <a:t> = 80 km/h – Sonntags zwischen 5-6 Uhr</a:t>
            </a:r>
          </a:p>
          <a:p>
            <a:pPr lvl="1"/>
            <a:r>
              <a:rPr lang="de-DE" dirty="0"/>
              <a:t>Zweitschnellste Aufnahme: 78km/h – Mittwochs zw. 22-23 Uhr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5466750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4000"/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Schulkenstraße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608881"/>
            <a:ext cx="10515600" cy="4568082"/>
          </a:xfrm>
        </p:spPr>
        <p:txBody>
          <a:bodyPr/>
          <a:lstStyle/>
          <a:p>
            <a:r>
              <a:rPr lang="de-DE" b="1" dirty="0"/>
              <a:t>13.07.2025 – 16.11.2025, Tempo 30</a:t>
            </a:r>
          </a:p>
          <a:p>
            <a:pPr marL="0" indent="0">
              <a:buNone/>
            </a:pPr>
            <a:endParaRPr lang="de-DE" dirty="0"/>
          </a:p>
          <a:p>
            <a:r>
              <a:rPr lang="de-DE" dirty="0"/>
              <a:t>Geschwindigkeitsüberschreitungen: 3,03 %</a:t>
            </a:r>
          </a:p>
          <a:p>
            <a:r>
              <a:rPr lang="de-DE" dirty="0"/>
              <a:t>DTV = 158</a:t>
            </a:r>
          </a:p>
          <a:p>
            <a:r>
              <a:rPr lang="de-DE" dirty="0"/>
              <a:t>V85 = 26 km/h</a:t>
            </a:r>
          </a:p>
          <a:p>
            <a:r>
              <a:rPr lang="de-DE" dirty="0" err="1"/>
              <a:t>Vd</a:t>
            </a:r>
            <a:r>
              <a:rPr lang="de-DE" dirty="0"/>
              <a:t> = 20 km/h</a:t>
            </a:r>
          </a:p>
          <a:p>
            <a:pPr marL="0" indent="0">
              <a:buNone/>
            </a:pPr>
            <a:endParaRPr lang="de-DE" dirty="0"/>
          </a:p>
          <a:p>
            <a:r>
              <a:rPr lang="de-DE" dirty="0" err="1"/>
              <a:t>Vmax</a:t>
            </a:r>
            <a:r>
              <a:rPr lang="de-DE" dirty="0"/>
              <a:t> = 61 km/h – Mittwochs zwischen 4-5 Uhr</a:t>
            </a:r>
          </a:p>
          <a:p>
            <a:pPr lvl="1"/>
            <a:r>
              <a:rPr lang="de-DE" dirty="0"/>
              <a:t>Zweitschnellste Aufnahme: 60 km/h – Mittwochs zw. 10-11 Uhr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3493295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4000"/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Aumunder Weidestraße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608881"/>
            <a:ext cx="10515600" cy="4568082"/>
          </a:xfrm>
        </p:spPr>
        <p:txBody>
          <a:bodyPr/>
          <a:lstStyle/>
          <a:p>
            <a:r>
              <a:rPr lang="de-DE" b="1" dirty="0"/>
              <a:t>20.08.2025 – 16.11.2025, Tempo 50 - Fehlbeauftragung</a:t>
            </a:r>
          </a:p>
          <a:p>
            <a:pPr marL="0" indent="0">
              <a:buNone/>
            </a:pPr>
            <a:endParaRPr lang="de-DE" dirty="0"/>
          </a:p>
          <a:p>
            <a:r>
              <a:rPr lang="de-DE" dirty="0"/>
              <a:t>Geschwindigkeitsüberschreitungen: 2,41 %</a:t>
            </a:r>
          </a:p>
          <a:p>
            <a:r>
              <a:rPr lang="de-DE" dirty="0"/>
              <a:t>DTV = 716</a:t>
            </a:r>
          </a:p>
          <a:p>
            <a:r>
              <a:rPr lang="de-DE" dirty="0"/>
              <a:t>V85 = 44 km/h</a:t>
            </a:r>
          </a:p>
          <a:p>
            <a:r>
              <a:rPr lang="de-DE" dirty="0" err="1"/>
              <a:t>Vd</a:t>
            </a:r>
            <a:r>
              <a:rPr lang="de-DE" dirty="0"/>
              <a:t> = 35 km/h</a:t>
            </a:r>
          </a:p>
          <a:p>
            <a:pPr marL="0" indent="0">
              <a:buNone/>
            </a:pPr>
            <a:endParaRPr lang="de-DE" dirty="0"/>
          </a:p>
          <a:p>
            <a:r>
              <a:rPr lang="de-DE" dirty="0" err="1"/>
              <a:t>Vmax</a:t>
            </a:r>
            <a:r>
              <a:rPr lang="de-DE" dirty="0"/>
              <a:t> = 90 km/h – Donnerstag zwischen 15 – 16 Uhr</a:t>
            </a:r>
          </a:p>
          <a:p>
            <a:r>
              <a:rPr lang="de-DE" dirty="0"/>
              <a:t>Zweitschnellste Aufnahme: 90 km/h – Dienstag zw. 23-0 Uhr</a:t>
            </a:r>
          </a:p>
        </p:txBody>
      </p:sp>
    </p:spTree>
    <p:extLst>
      <p:ext uri="{BB962C8B-B14F-4D97-AF65-F5344CB8AC3E}">
        <p14:creationId xmlns:p14="http://schemas.microsoft.com/office/powerpoint/2010/main" val="223331965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8113" y="123961"/>
            <a:ext cx="10515600" cy="840943"/>
          </a:xfrm>
        </p:spPr>
        <p:txBody>
          <a:bodyPr>
            <a:normAutofit fontScale="90000"/>
          </a:bodyPr>
          <a:lstStyle/>
          <a:p>
            <a:r>
              <a:rPr lang="de-DE" dirty="0"/>
              <a:t>Tempo 30 – </a:t>
            </a:r>
            <a:r>
              <a:rPr lang="de-DE" dirty="0" err="1"/>
              <a:t>Geschwindigkeitsüberschr</a:t>
            </a:r>
            <a:r>
              <a:rPr lang="de-DE" dirty="0"/>
              <a:t>. In %</a:t>
            </a:r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754093"/>
              </p:ext>
            </p:extLst>
          </p:nvPr>
        </p:nvGraphicFramePr>
        <p:xfrm>
          <a:off x="1094615" y="822727"/>
          <a:ext cx="10002770" cy="521254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5001385">
                  <a:extLst>
                    <a:ext uri="{9D8B030D-6E8A-4147-A177-3AD203B41FA5}">
                      <a16:colId xmlns:a16="http://schemas.microsoft.com/office/drawing/2014/main" val="1815154414"/>
                    </a:ext>
                  </a:extLst>
                </a:gridCol>
                <a:gridCol w="5001385">
                  <a:extLst>
                    <a:ext uri="{9D8B030D-6E8A-4147-A177-3AD203B41FA5}">
                      <a16:colId xmlns:a16="http://schemas.microsoft.com/office/drawing/2014/main" val="1226228786"/>
                    </a:ext>
                  </a:extLst>
                </a:gridCol>
              </a:tblGrid>
              <a:tr h="327183">
                <a:tc>
                  <a:txBody>
                    <a:bodyPr/>
                    <a:lstStyle/>
                    <a:p>
                      <a:r>
                        <a:rPr lang="de-DE" sz="1400" dirty="0"/>
                        <a:t>Messpunkt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Wert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6046732"/>
                  </a:ext>
                </a:extLst>
              </a:tr>
              <a:tr h="327183">
                <a:tc>
                  <a:txBody>
                    <a:bodyPr/>
                    <a:lstStyle/>
                    <a:p>
                      <a:r>
                        <a:rPr lang="de-DE" sz="1400" kern="0" dirty="0"/>
                        <a:t>Martinsheide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kern="0" dirty="0"/>
                        <a:t>55,92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1803540"/>
                  </a:ext>
                </a:extLst>
              </a:tr>
              <a:tr h="327183">
                <a:tc>
                  <a:txBody>
                    <a:bodyPr/>
                    <a:lstStyle/>
                    <a:p>
                      <a:r>
                        <a:rPr lang="de-DE" sz="1400" kern="0" dirty="0"/>
                        <a:t>Uhthoffstraße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kern="0" dirty="0"/>
                        <a:t>50,05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6297217"/>
                  </a:ext>
                </a:extLst>
              </a:tr>
              <a:tr h="327183">
                <a:tc>
                  <a:txBody>
                    <a:bodyPr/>
                    <a:lstStyle/>
                    <a:p>
                      <a:r>
                        <a:rPr lang="de-DE" sz="1400" kern="0" dirty="0" err="1">
                          <a:solidFill>
                            <a:srgbClr val="C00000"/>
                          </a:solidFill>
                        </a:rPr>
                        <a:t>Borchshöher</a:t>
                      </a:r>
                      <a:r>
                        <a:rPr lang="de-DE" sz="1400" kern="0" dirty="0">
                          <a:solidFill>
                            <a:srgbClr val="C00000"/>
                          </a:solidFill>
                        </a:rPr>
                        <a:t> Straße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kern="0" dirty="0">
                          <a:solidFill>
                            <a:srgbClr val="C00000"/>
                          </a:solidFill>
                        </a:rPr>
                        <a:t>41,98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090017"/>
                  </a:ext>
                </a:extLst>
              </a:tr>
              <a:tr h="327183">
                <a:tc>
                  <a:txBody>
                    <a:bodyPr/>
                    <a:lstStyle/>
                    <a:p>
                      <a:r>
                        <a:rPr lang="de-DE" sz="1400" kern="0" dirty="0"/>
                        <a:t>Schafgegend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kern="0" dirty="0"/>
                        <a:t>41,53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436810"/>
                  </a:ext>
                </a:extLst>
              </a:tr>
              <a:tr h="327183">
                <a:tc>
                  <a:txBody>
                    <a:bodyPr/>
                    <a:lstStyle/>
                    <a:p>
                      <a:r>
                        <a:rPr lang="de-DE" sz="1400" kern="0" dirty="0">
                          <a:solidFill>
                            <a:srgbClr val="C00000"/>
                          </a:solidFill>
                        </a:rPr>
                        <a:t>Braut-Eichen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kern="0" dirty="0">
                          <a:solidFill>
                            <a:srgbClr val="C00000"/>
                          </a:solidFill>
                        </a:rPr>
                        <a:t>39,16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3322396"/>
                  </a:ext>
                </a:extLst>
              </a:tr>
              <a:tr h="327183">
                <a:tc>
                  <a:txBody>
                    <a:bodyPr/>
                    <a:lstStyle/>
                    <a:p>
                      <a:r>
                        <a:rPr lang="de-DE" sz="1400" kern="0" dirty="0"/>
                        <a:t>Zollstraße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kern="0" dirty="0"/>
                        <a:t>32,79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2049464"/>
                  </a:ext>
                </a:extLst>
              </a:tr>
              <a:tr h="327183">
                <a:tc>
                  <a:txBody>
                    <a:bodyPr/>
                    <a:lstStyle/>
                    <a:p>
                      <a:r>
                        <a:rPr lang="de-DE" sz="1400" kern="0" dirty="0"/>
                        <a:t>Beckstraße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kern="0" dirty="0"/>
                        <a:t>32,35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7402091"/>
                  </a:ext>
                </a:extLst>
              </a:tr>
              <a:tr h="327183">
                <a:tc>
                  <a:txBody>
                    <a:bodyPr/>
                    <a:lstStyle/>
                    <a:p>
                      <a:r>
                        <a:rPr lang="de-DE" sz="1400" kern="0" dirty="0">
                          <a:solidFill>
                            <a:srgbClr val="C00000"/>
                          </a:solidFill>
                        </a:rPr>
                        <a:t>Beckstraße (2. Messung)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kern="0" dirty="0">
                          <a:solidFill>
                            <a:srgbClr val="C00000"/>
                          </a:solidFill>
                        </a:rPr>
                        <a:t>32,35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6844682"/>
                  </a:ext>
                </a:extLst>
              </a:tr>
              <a:tr h="327183">
                <a:tc>
                  <a:txBody>
                    <a:bodyPr/>
                    <a:lstStyle/>
                    <a:p>
                      <a:r>
                        <a:rPr lang="de-DE" sz="1400" kern="0" dirty="0"/>
                        <a:t>Schönebecker Kirchberg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kern="0" dirty="0"/>
                        <a:t>22,40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3720993"/>
                  </a:ext>
                </a:extLst>
              </a:tr>
              <a:tr h="327183">
                <a:tc>
                  <a:txBody>
                    <a:bodyPr/>
                    <a:lstStyle/>
                    <a:p>
                      <a:r>
                        <a:rPr lang="de-DE" sz="1400" kern="0" dirty="0"/>
                        <a:t>Am </a:t>
                      </a:r>
                      <a:r>
                        <a:rPr lang="de-DE" sz="1400" kern="0" dirty="0" err="1"/>
                        <a:t>Lobbendorfer</a:t>
                      </a:r>
                      <a:r>
                        <a:rPr lang="de-DE" sz="1400" kern="0" baseline="0" dirty="0"/>
                        <a:t> Pohl</a:t>
                      </a:r>
                      <a:endParaRPr lang="de-DE" sz="1400" kern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kern="0" dirty="0"/>
                        <a:t>21,70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329059"/>
                  </a:ext>
                </a:extLst>
              </a:tr>
              <a:tr h="327183">
                <a:tc>
                  <a:txBody>
                    <a:bodyPr/>
                    <a:lstStyle/>
                    <a:p>
                      <a:r>
                        <a:rPr lang="de-DE" sz="1400" kern="0" dirty="0">
                          <a:solidFill>
                            <a:srgbClr val="C00000"/>
                          </a:solidFill>
                        </a:rPr>
                        <a:t>Aumunder Heide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kern="0" dirty="0">
                          <a:solidFill>
                            <a:srgbClr val="C00000"/>
                          </a:solidFill>
                        </a:rPr>
                        <a:t>21,61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2779364"/>
                  </a:ext>
                </a:extLst>
              </a:tr>
              <a:tr h="327183">
                <a:tc>
                  <a:txBody>
                    <a:bodyPr/>
                    <a:lstStyle/>
                    <a:p>
                      <a:r>
                        <a:rPr lang="de-DE" sz="1400" kern="0" dirty="0" err="1"/>
                        <a:t>Grävenhorster</a:t>
                      </a:r>
                      <a:r>
                        <a:rPr lang="de-DE" sz="1400" kern="0" dirty="0"/>
                        <a:t> Straße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kern="0" dirty="0"/>
                        <a:t>18,32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2830385"/>
                  </a:ext>
                </a:extLst>
              </a:tr>
              <a:tr h="327183">
                <a:tc>
                  <a:txBody>
                    <a:bodyPr/>
                    <a:lstStyle/>
                    <a:p>
                      <a:r>
                        <a:rPr lang="de-DE" sz="1400" kern="0" dirty="0">
                          <a:solidFill>
                            <a:srgbClr val="C00000"/>
                          </a:solidFill>
                        </a:rPr>
                        <a:t>Auf dem Flintacker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kern="0" dirty="0">
                          <a:solidFill>
                            <a:srgbClr val="C00000"/>
                          </a:solidFill>
                        </a:rPr>
                        <a:t>16,07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314665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de-DE" sz="1400" kern="0" dirty="0">
                          <a:solidFill>
                            <a:srgbClr val="C00000"/>
                          </a:solidFill>
                        </a:rPr>
                        <a:t>Weserstraße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kern="0" dirty="0">
                          <a:solidFill>
                            <a:srgbClr val="C00000"/>
                          </a:solidFill>
                        </a:rPr>
                        <a:t>10,59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1766242"/>
                  </a:ext>
                </a:extLst>
              </a:tr>
              <a:tr h="327183">
                <a:tc>
                  <a:txBody>
                    <a:bodyPr/>
                    <a:lstStyle/>
                    <a:p>
                      <a:r>
                        <a:rPr lang="de-DE" sz="1400" kern="0" dirty="0" err="1">
                          <a:solidFill>
                            <a:srgbClr val="C00000"/>
                          </a:solidFill>
                        </a:rPr>
                        <a:t>Schulkenstraße</a:t>
                      </a:r>
                      <a:endParaRPr lang="de-DE" sz="1400" kern="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kern="0" dirty="0">
                          <a:solidFill>
                            <a:srgbClr val="C00000"/>
                          </a:solidFill>
                        </a:rPr>
                        <a:t>3,03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63103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326960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35563" y="1"/>
            <a:ext cx="10515600" cy="101888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de-DE" sz="3600" dirty="0"/>
              <a:t>Tempo 30 – DTV</a:t>
            </a:r>
            <a:br>
              <a:rPr lang="de-DE" sz="1400" dirty="0"/>
            </a:br>
            <a:r>
              <a:rPr lang="de-DE" sz="1400" dirty="0"/>
              <a:t>Einseitige Messungen wurden für die Vergleichbarkeit verdoppelt </a:t>
            </a:r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7760226"/>
              </p:ext>
            </p:extLst>
          </p:nvPr>
        </p:nvGraphicFramePr>
        <p:xfrm>
          <a:off x="838200" y="990600"/>
          <a:ext cx="10515600" cy="51816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815154414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1226228786"/>
                    </a:ext>
                  </a:extLst>
                </a:gridCol>
              </a:tblGrid>
              <a:tr h="279327">
                <a:tc>
                  <a:txBody>
                    <a:bodyPr/>
                    <a:lstStyle/>
                    <a:p>
                      <a:r>
                        <a:rPr lang="de-DE" sz="1400" dirty="0"/>
                        <a:t>Messpunkt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Wert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6046732"/>
                  </a:ext>
                </a:extLst>
              </a:tr>
              <a:tr h="279327">
                <a:tc>
                  <a:txBody>
                    <a:bodyPr/>
                    <a:lstStyle/>
                    <a:p>
                      <a:r>
                        <a:rPr lang="de-DE" sz="1400" dirty="0"/>
                        <a:t>Uhthoffstraße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962 </a:t>
                      </a:r>
                      <a:r>
                        <a:rPr lang="de-DE" sz="1400" i="1" dirty="0"/>
                        <a:t>(481 * 2)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1803540"/>
                  </a:ext>
                </a:extLst>
              </a:tr>
              <a:tr h="279327">
                <a:tc>
                  <a:txBody>
                    <a:bodyPr/>
                    <a:lstStyle/>
                    <a:p>
                      <a:r>
                        <a:rPr lang="de-DE" sz="1400" dirty="0"/>
                        <a:t>Zollstraße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880 (</a:t>
                      </a:r>
                      <a:r>
                        <a:rPr lang="de-DE" sz="1400" i="1" dirty="0"/>
                        <a:t>440 * 2</a:t>
                      </a:r>
                      <a:r>
                        <a:rPr lang="de-DE" sz="1400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6297217"/>
                  </a:ext>
                </a:extLst>
              </a:tr>
              <a:tr h="279327">
                <a:tc>
                  <a:txBody>
                    <a:bodyPr/>
                    <a:lstStyle/>
                    <a:p>
                      <a:r>
                        <a:rPr lang="de-DE" sz="1400" dirty="0" err="1">
                          <a:solidFill>
                            <a:srgbClr val="C00000"/>
                          </a:solidFill>
                        </a:rPr>
                        <a:t>Borchshöher</a:t>
                      </a:r>
                      <a:r>
                        <a:rPr lang="de-DE" sz="1400" dirty="0">
                          <a:solidFill>
                            <a:srgbClr val="C00000"/>
                          </a:solidFill>
                        </a:rPr>
                        <a:t> Straße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>
                          <a:solidFill>
                            <a:srgbClr val="C00000"/>
                          </a:solidFill>
                        </a:rPr>
                        <a:t>864 (432 * 2)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1022240"/>
                  </a:ext>
                </a:extLst>
              </a:tr>
              <a:tr h="279327">
                <a:tc>
                  <a:txBody>
                    <a:bodyPr/>
                    <a:lstStyle/>
                    <a:p>
                      <a:r>
                        <a:rPr lang="de-DE" sz="1400" dirty="0" err="1"/>
                        <a:t>Grävenhorster</a:t>
                      </a:r>
                      <a:r>
                        <a:rPr lang="de-DE" sz="1400" dirty="0"/>
                        <a:t> Straße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816 (</a:t>
                      </a:r>
                      <a:r>
                        <a:rPr lang="de-DE" sz="1400" i="1" dirty="0"/>
                        <a:t>408 * 2)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436810"/>
                  </a:ext>
                </a:extLst>
              </a:tr>
              <a:tr h="279327">
                <a:tc>
                  <a:txBody>
                    <a:bodyPr/>
                    <a:lstStyle/>
                    <a:p>
                      <a:r>
                        <a:rPr lang="de-DE" sz="1400" dirty="0">
                          <a:solidFill>
                            <a:srgbClr val="C00000"/>
                          </a:solidFill>
                        </a:rPr>
                        <a:t>Aumunder Weidestraße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i="0" dirty="0">
                          <a:solidFill>
                            <a:srgbClr val="C00000"/>
                          </a:solidFill>
                        </a:rPr>
                        <a:t>716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178084"/>
                  </a:ext>
                </a:extLst>
              </a:tr>
              <a:tr h="279327">
                <a:tc>
                  <a:txBody>
                    <a:bodyPr/>
                    <a:lstStyle/>
                    <a:p>
                      <a:r>
                        <a:rPr lang="de-DE" sz="1400" dirty="0"/>
                        <a:t>Schönebecker Kirchberg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610 (</a:t>
                      </a:r>
                      <a:r>
                        <a:rPr lang="de-DE" sz="1400" i="1" dirty="0"/>
                        <a:t>305 * 2)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2049464"/>
                  </a:ext>
                </a:extLst>
              </a:tr>
              <a:tr h="279327">
                <a:tc>
                  <a:txBody>
                    <a:bodyPr/>
                    <a:lstStyle/>
                    <a:p>
                      <a:r>
                        <a:rPr lang="de-DE" sz="1400" dirty="0"/>
                        <a:t>Beckstraße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598 (</a:t>
                      </a:r>
                      <a:r>
                        <a:rPr lang="de-DE" sz="1400" i="1" dirty="0"/>
                        <a:t>299 * 2)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7402091"/>
                  </a:ext>
                </a:extLst>
              </a:tr>
              <a:tr h="279327">
                <a:tc>
                  <a:txBody>
                    <a:bodyPr/>
                    <a:lstStyle/>
                    <a:p>
                      <a:r>
                        <a:rPr lang="de-DE" sz="1400" dirty="0"/>
                        <a:t>Martinsheide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584 </a:t>
                      </a:r>
                      <a:r>
                        <a:rPr lang="de-DE" sz="1400" i="1" dirty="0"/>
                        <a:t>(292 * 2)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3720993"/>
                  </a:ext>
                </a:extLst>
              </a:tr>
              <a:tr h="279327">
                <a:tc>
                  <a:txBody>
                    <a:bodyPr/>
                    <a:lstStyle/>
                    <a:p>
                      <a:r>
                        <a:rPr lang="de-DE" sz="1400" dirty="0">
                          <a:solidFill>
                            <a:srgbClr val="C00000"/>
                          </a:solidFill>
                        </a:rPr>
                        <a:t>Beckstraße (2. Messung)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400" dirty="0">
                          <a:solidFill>
                            <a:srgbClr val="C00000"/>
                          </a:solidFill>
                        </a:rPr>
                        <a:t>530 </a:t>
                      </a:r>
                      <a:r>
                        <a:rPr lang="de-DE" sz="1400" i="1" dirty="0">
                          <a:solidFill>
                            <a:srgbClr val="C00000"/>
                          </a:solidFill>
                        </a:rPr>
                        <a:t>(265 * 2)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9026370"/>
                  </a:ext>
                </a:extLst>
              </a:tr>
              <a:tr h="279327">
                <a:tc>
                  <a:txBody>
                    <a:bodyPr/>
                    <a:lstStyle/>
                    <a:p>
                      <a:r>
                        <a:rPr lang="de-DE" sz="1400" dirty="0"/>
                        <a:t>Schafgegend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458 </a:t>
                      </a:r>
                      <a:r>
                        <a:rPr lang="de-DE" sz="1400" i="1" dirty="0"/>
                        <a:t>(229 * 2)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329059"/>
                  </a:ext>
                </a:extLst>
              </a:tr>
              <a:tr h="279327">
                <a:tc>
                  <a:txBody>
                    <a:bodyPr/>
                    <a:lstStyle/>
                    <a:p>
                      <a:r>
                        <a:rPr lang="de-DE" sz="1400" i="0" dirty="0">
                          <a:solidFill>
                            <a:srgbClr val="C00000"/>
                          </a:solidFill>
                        </a:rPr>
                        <a:t>Braut-Eichen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b="0" i="0" dirty="0">
                          <a:solidFill>
                            <a:srgbClr val="C00000"/>
                          </a:solidFill>
                        </a:rPr>
                        <a:t>364</a:t>
                      </a:r>
                      <a:r>
                        <a:rPr lang="de-DE" sz="1400" i="0" dirty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de-DE" sz="1400" i="1" dirty="0">
                          <a:solidFill>
                            <a:srgbClr val="C00000"/>
                          </a:solidFill>
                        </a:rPr>
                        <a:t>(182 * 2)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4295315"/>
                  </a:ext>
                </a:extLst>
              </a:tr>
              <a:tr h="279327">
                <a:tc>
                  <a:txBody>
                    <a:bodyPr/>
                    <a:lstStyle/>
                    <a:p>
                      <a:r>
                        <a:rPr lang="de-DE" sz="1400" dirty="0">
                          <a:solidFill>
                            <a:srgbClr val="C00000"/>
                          </a:solidFill>
                        </a:rPr>
                        <a:t>Aumunder Heide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i="0" dirty="0">
                          <a:solidFill>
                            <a:srgbClr val="C00000"/>
                          </a:solidFill>
                        </a:rPr>
                        <a:t>318</a:t>
                      </a:r>
                      <a:r>
                        <a:rPr lang="de-DE" sz="1400" i="1" dirty="0">
                          <a:solidFill>
                            <a:srgbClr val="C00000"/>
                          </a:solidFill>
                        </a:rPr>
                        <a:t> (159 * 2)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3472354"/>
                  </a:ext>
                </a:extLst>
              </a:tr>
              <a:tr h="279327">
                <a:tc>
                  <a:txBody>
                    <a:bodyPr/>
                    <a:lstStyle/>
                    <a:p>
                      <a:r>
                        <a:rPr lang="de-DE" sz="1400" dirty="0"/>
                        <a:t>Am </a:t>
                      </a:r>
                      <a:r>
                        <a:rPr lang="de-DE" sz="1400" dirty="0" err="1"/>
                        <a:t>Lobbendorfer</a:t>
                      </a:r>
                      <a:r>
                        <a:rPr lang="de-DE" sz="1400" dirty="0"/>
                        <a:t> Pohl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284 </a:t>
                      </a:r>
                      <a:r>
                        <a:rPr lang="de-DE" sz="1400" i="1" dirty="0"/>
                        <a:t>(142 * 2)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2830385"/>
                  </a:ext>
                </a:extLst>
              </a:tr>
              <a:tr h="279327">
                <a:tc>
                  <a:txBody>
                    <a:bodyPr/>
                    <a:lstStyle/>
                    <a:p>
                      <a:r>
                        <a:rPr lang="de-DE" sz="1400" dirty="0">
                          <a:solidFill>
                            <a:srgbClr val="C00000"/>
                          </a:solidFill>
                        </a:rPr>
                        <a:t>Weserstraße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i="0" dirty="0">
                          <a:solidFill>
                            <a:srgbClr val="C00000"/>
                          </a:solidFill>
                        </a:rPr>
                        <a:t>218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1848072"/>
                  </a:ext>
                </a:extLst>
              </a:tr>
              <a:tr h="279327">
                <a:tc>
                  <a:txBody>
                    <a:bodyPr/>
                    <a:lstStyle/>
                    <a:p>
                      <a:r>
                        <a:rPr lang="de-DE" sz="1400" dirty="0">
                          <a:solidFill>
                            <a:srgbClr val="C00000"/>
                          </a:solidFill>
                        </a:rPr>
                        <a:t>Auf dem Flintacker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i="0" dirty="0">
                          <a:solidFill>
                            <a:srgbClr val="C00000"/>
                          </a:solidFill>
                        </a:rPr>
                        <a:t>201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8141569"/>
                  </a:ext>
                </a:extLst>
              </a:tr>
              <a:tr h="279327">
                <a:tc>
                  <a:txBody>
                    <a:bodyPr/>
                    <a:lstStyle/>
                    <a:p>
                      <a:r>
                        <a:rPr lang="de-DE" sz="1400" dirty="0" err="1">
                          <a:solidFill>
                            <a:srgbClr val="C00000"/>
                          </a:solidFill>
                        </a:rPr>
                        <a:t>Schulkenstraße</a:t>
                      </a:r>
                      <a:endParaRPr lang="de-DE" sz="14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i="0" dirty="0">
                          <a:solidFill>
                            <a:srgbClr val="C00000"/>
                          </a:solidFill>
                        </a:rPr>
                        <a:t>158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24918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920447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34028" y="147705"/>
            <a:ext cx="10515600" cy="840943"/>
          </a:xfrm>
        </p:spPr>
        <p:txBody>
          <a:bodyPr>
            <a:normAutofit/>
          </a:bodyPr>
          <a:lstStyle/>
          <a:p>
            <a:r>
              <a:rPr lang="de-DE" dirty="0"/>
              <a:t>Tempo 30 – V85 in km/h </a:t>
            </a:r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2147694"/>
              </p:ext>
            </p:extLst>
          </p:nvPr>
        </p:nvGraphicFramePr>
        <p:xfrm>
          <a:off x="838200" y="990600"/>
          <a:ext cx="10515600" cy="51816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815154414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1226228786"/>
                    </a:ext>
                  </a:extLst>
                </a:gridCol>
              </a:tblGrid>
              <a:tr h="287609">
                <a:tc>
                  <a:txBody>
                    <a:bodyPr/>
                    <a:lstStyle/>
                    <a:p>
                      <a:r>
                        <a:rPr lang="de-DE" sz="1400" dirty="0"/>
                        <a:t>Messpunkt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Wert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6046732"/>
                  </a:ext>
                </a:extLst>
              </a:tr>
              <a:tr h="287609">
                <a:tc>
                  <a:txBody>
                    <a:bodyPr/>
                    <a:lstStyle/>
                    <a:p>
                      <a:r>
                        <a:rPr lang="de-DE" sz="1400" dirty="0">
                          <a:solidFill>
                            <a:srgbClr val="C00000"/>
                          </a:solidFill>
                        </a:rPr>
                        <a:t>Aumunder Weidestraße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>
                          <a:solidFill>
                            <a:srgbClr val="C00000"/>
                          </a:solidFill>
                        </a:rPr>
                        <a:t>44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3807645"/>
                  </a:ext>
                </a:extLst>
              </a:tr>
              <a:tr h="287609">
                <a:tc>
                  <a:txBody>
                    <a:bodyPr/>
                    <a:lstStyle/>
                    <a:p>
                      <a:r>
                        <a:rPr lang="de-DE" sz="1400" dirty="0"/>
                        <a:t>Martinsheide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41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1803540"/>
                  </a:ext>
                </a:extLst>
              </a:tr>
              <a:tr h="287609">
                <a:tc>
                  <a:txBody>
                    <a:bodyPr/>
                    <a:lstStyle/>
                    <a:p>
                      <a:r>
                        <a:rPr lang="de-DE" sz="1400" dirty="0"/>
                        <a:t>Uhthoffstraße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37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6297217"/>
                  </a:ext>
                </a:extLst>
              </a:tr>
              <a:tr h="287609">
                <a:tc>
                  <a:txBody>
                    <a:bodyPr/>
                    <a:lstStyle/>
                    <a:p>
                      <a:r>
                        <a:rPr lang="de-DE" sz="1400" dirty="0" err="1">
                          <a:solidFill>
                            <a:srgbClr val="C00000"/>
                          </a:solidFill>
                        </a:rPr>
                        <a:t>Borchshöher</a:t>
                      </a:r>
                      <a:r>
                        <a:rPr lang="de-DE" sz="1400" dirty="0">
                          <a:solidFill>
                            <a:srgbClr val="C00000"/>
                          </a:solidFill>
                        </a:rPr>
                        <a:t> Straße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>
                          <a:solidFill>
                            <a:srgbClr val="C00000"/>
                          </a:solidFill>
                        </a:rPr>
                        <a:t>36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5024908"/>
                  </a:ext>
                </a:extLst>
              </a:tr>
              <a:tr h="287609">
                <a:tc>
                  <a:txBody>
                    <a:bodyPr/>
                    <a:lstStyle/>
                    <a:p>
                      <a:r>
                        <a:rPr lang="de-DE" sz="1400" dirty="0"/>
                        <a:t>Schafgegend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436810"/>
                  </a:ext>
                </a:extLst>
              </a:tr>
              <a:tr h="287609">
                <a:tc>
                  <a:txBody>
                    <a:bodyPr/>
                    <a:lstStyle/>
                    <a:p>
                      <a:r>
                        <a:rPr lang="de-DE" sz="1400" dirty="0">
                          <a:solidFill>
                            <a:srgbClr val="C00000"/>
                          </a:solidFill>
                        </a:rPr>
                        <a:t>Braut-Eichen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>
                          <a:solidFill>
                            <a:srgbClr val="C00000"/>
                          </a:solidFill>
                        </a:rPr>
                        <a:t>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8713485"/>
                  </a:ext>
                </a:extLst>
              </a:tr>
              <a:tr h="287609">
                <a:tc>
                  <a:txBody>
                    <a:bodyPr/>
                    <a:lstStyle/>
                    <a:p>
                      <a:r>
                        <a:rPr lang="de-DE" sz="1400" dirty="0"/>
                        <a:t>Zollstraße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34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2049464"/>
                  </a:ext>
                </a:extLst>
              </a:tr>
              <a:tr h="287609">
                <a:tc>
                  <a:txBody>
                    <a:bodyPr/>
                    <a:lstStyle/>
                    <a:p>
                      <a:r>
                        <a:rPr lang="de-DE" sz="1400" dirty="0"/>
                        <a:t>Beckstraße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34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7402091"/>
                  </a:ext>
                </a:extLst>
              </a:tr>
              <a:tr h="287609">
                <a:tc>
                  <a:txBody>
                    <a:bodyPr/>
                    <a:lstStyle/>
                    <a:p>
                      <a:r>
                        <a:rPr lang="de-DE" sz="1400" dirty="0">
                          <a:solidFill>
                            <a:srgbClr val="C00000"/>
                          </a:solidFill>
                        </a:rPr>
                        <a:t>Beckstraße (2. Messung)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>
                          <a:solidFill>
                            <a:srgbClr val="C00000"/>
                          </a:solidFill>
                        </a:rPr>
                        <a:t>34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9468785"/>
                  </a:ext>
                </a:extLst>
              </a:tr>
              <a:tr h="287609">
                <a:tc>
                  <a:txBody>
                    <a:bodyPr/>
                    <a:lstStyle/>
                    <a:p>
                      <a:r>
                        <a:rPr lang="de-DE" sz="1400" dirty="0"/>
                        <a:t>Schönebecker Kirchweg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3720993"/>
                  </a:ext>
                </a:extLst>
              </a:tr>
              <a:tr h="287609">
                <a:tc>
                  <a:txBody>
                    <a:bodyPr/>
                    <a:lstStyle/>
                    <a:p>
                      <a:r>
                        <a:rPr lang="de-DE" sz="1400" dirty="0">
                          <a:solidFill>
                            <a:srgbClr val="C00000"/>
                          </a:solidFill>
                        </a:rPr>
                        <a:t>Aumunder Heide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>
                          <a:solidFill>
                            <a:srgbClr val="C00000"/>
                          </a:solidFill>
                        </a:rPr>
                        <a:t>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7165702"/>
                  </a:ext>
                </a:extLst>
              </a:tr>
              <a:tr h="287609">
                <a:tc>
                  <a:txBody>
                    <a:bodyPr/>
                    <a:lstStyle/>
                    <a:p>
                      <a:r>
                        <a:rPr lang="de-DE" sz="1400" dirty="0"/>
                        <a:t>Am </a:t>
                      </a:r>
                      <a:r>
                        <a:rPr lang="de-DE" sz="1400" dirty="0" err="1"/>
                        <a:t>Lobbendorfer</a:t>
                      </a:r>
                      <a:r>
                        <a:rPr lang="de-DE" sz="1400" baseline="0" dirty="0"/>
                        <a:t> Pohl</a:t>
                      </a:r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329059"/>
                  </a:ext>
                </a:extLst>
              </a:tr>
              <a:tr h="287609">
                <a:tc>
                  <a:txBody>
                    <a:bodyPr/>
                    <a:lstStyle/>
                    <a:p>
                      <a:r>
                        <a:rPr lang="de-DE" sz="1400" dirty="0" err="1"/>
                        <a:t>Grävenhorster</a:t>
                      </a:r>
                      <a:r>
                        <a:rPr lang="de-DE" sz="1400" baseline="0" dirty="0"/>
                        <a:t> Straße</a:t>
                      </a:r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2830385"/>
                  </a:ext>
                </a:extLst>
              </a:tr>
              <a:tr h="287609">
                <a:tc>
                  <a:txBody>
                    <a:bodyPr/>
                    <a:lstStyle/>
                    <a:p>
                      <a:r>
                        <a:rPr lang="de-DE" sz="1400" dirty="0">
                          <a:solidFill>
                            <a:srgbClr val="C00000"/>
                          </a:solidFill>
                        </a:rPr>
                        <a:t>Auf dem Flintacker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>
                          <a:solidFill>
                            <a:srgbClr val="C00000"/>
                          </a:solidFill>
                        </a:rPr>
                        <a:t>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1568622"/>
                  </a:ext>
                </a:extLst>
              </a:tr>
              <a:tr h="287609">
                <a:tc>
                  <a:txBody>
                    <a:bodyPr/>
                    <a:lstStyle/>
                    <a:p>
                      <a:r>
                        <a:rPr lang="de-DE" sz="1400" dirty="0">
                          <a:solidFill>
                            <a:srgbClr val="C00000"/>
                          </a:solidFill>
                        </a:rPr>
                        <a:t>Weserstraße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>
                          <a:solidFill>
                            <a:srgbClr val="C00000"/>
                          </a:solidFill>
                        </a:rPr>
                        <a:t>29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6182809"/>
                  </a:ext>
                </a:extLst>
              </a:tr>
              <a:tr h="287609">
                <a:tc>
                  <a:txBody>
                    <a:bodyPr/>
                    <a:lstStyle/>
                    <a:p>
                      <a:r>
                        <a:rPr lang="de-DE" sz="1400" dirty="0" err="1">
                          <a:solidFill>
                            <a:srgbClr val="C00000"/>
                          </a:solidFill>
                        </a:rPr>
                        <a:t>Schulkenstraße</a:t>
                      </a:r>
                      <a:endParaRPr lang="de-DE" sz="14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>
                          <a:solidFill>
                            <a:srgbClr val="C00000"/>
                          </a:solidFill>
                        </a:rPr>
                        <a:t>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31915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324378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C1259C-D5EF-8DE2-DFE3-28FC92DF9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9930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de-DE" dirty="0"/>
              <a:t>Auf Wunsch des Ausschusses: </a:t>
            </a:r>
            <a:r>
              <a:rPr lang="de-DE" dirty="0" err="1"/>
              <a:t>vMAX</a:t>
            </a:r>
            <a:r>
              <a:rPr lang="de-DE" dirty="0"/>
              <a:t> in km/h</a:t>
            </a:r>
            <a:br>
              <a:rPr lang="de-DE" dirty="0"/>
            </a:br>
            <a:endParaRPr lang="de-DE" dirty="0"/>
          </a:p>
        </p:txBody>
      </p:sp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E53EA0DA-41C5-4C8E-623A-CCFE5B254CE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9107205"/>
              </p:ext>
            </p:extLst>
          </p:nvPr>
        </p:nvGraphicFramePr>
        <p:xfrm>
          <a:off x="838200" y="990600"/>
          <a:ext cx="10515600" cy="51816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815154414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1226228786"/>
                    </a:ext>
                  </a:extLst>
                </a:gridCol>
              </a:tblGrid>
              <a:tr h="192515">
                <a:tc>
                  <a:txBody>
                    <a:bodyPr/>
                    <a:lstStyle/>
                    <a:p>
                      <a:r>
                        <a:rPr lang="de-DE" sz="1400" dirty="0"/>
                        <a:t>Messpunkt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Wert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6046732"/>
                  </a:ext>
                </a:extLst>
              </a:tr>
              <a:tr h="287609">
                <a:tc>
                  <a:txBody>
                    <a:bodyPr/>
                    <a:lstStyle/>
                    <a:p>
                      <a:r>
                        <a:rPr lang="de-DE" sz="1400" dirty="0" err="1">
                          <a:solidFill>
                            <a:srgbClr val="C00000"/>
                          </a:solidFill>
                        </a:rPr>
                        <a:t>Borchshöher</a:t>
                      </a:r>
                      <a:r>
                        <a:rPr lang="de-DE" sz="1400" dirty="0">
                          <a:solidFill>
                            <a:srgbClr val="C00000"/>
                          </a:solidFill>
                        </a:rPr>
                        <a:t> Straße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>
                          <a:solidFill>
                            <a:srgbClr val="C00000"/>
                          </a:solidFill>
                        </a:rPr>
                        <a:t>110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8773817"/>
                  </a:ext>
                </a:extLst>
              </a:tr>
              <a:tr h="287609">
                <a:tc>
                  <a:txBody>
                    <a:bodyPr/>
                    <a:lstStyle/>
                    <a:p>
                      <a:r>
                        <a:rPr lang="de-DE" sz="1400" dirty="0" err="1"/>
                        <a:t>Martinsheide</a:t>
                      </a:r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109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1803540"/>
                  </a:ext>
                </a:extLst>
              </a:tr>
              <a:tr h="287609">
                <a:tc>
                  <a:txBody>
                    <a:bodyPr/>
                    <a:lstStyle/>
                    <a:p>
                      <a:r>
                        <a:rPr lang="de-DE" sz="1400" dirty="0"/>
                        <a:t>Uhthoffstraße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104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6297217"/>
                  </a:ext>
                </a:extLst>
              </a:tr>
              <a:tr h="287609">
                <a:tc>
                  <a:txBody>
                    <a:bodyPr/>
                    <a:lstStyle/>
                    <a:p>
                      <a:r>
                        <a:rPr lang="de-DE" sz="1400" dirty="0"/>
                        <a:t>Am </a:t>
                      </a:r>
                      <a:r>
                        <a:rPr lang="de-DE" sz="1400" dirty="0" err="1"/>
                        <a:t>Lobbendorfer</a:t>
                      </a:r>
                      <a:r>
                        <a:rPr lang="de-DE" sz="1400" baseline="0" dirty="0"/>
                        <a:t> Pohl</a:t>
                      </a:r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6858479"/>
                  </a:ext>
                </a:extLst>
              </a:tr>
              <a:tr h="287609">
                <a:tc>
                  <a:txBody>
                    <a:bodyPr/>
                    <a:lstStyle/>
                    <a:p>
                      <a:r>
                        <a:rPr lang="de-DE" sz="1400" dirty="0">
                          <a:solidFill>
                            <a:srgbClr val="C00000"/>
                          </a:solidFill>
                        </a:rPr>
                        <a:t>Braut-Eichen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>
                          <a:solidFill>
                            <a:srgbClr val="C00000"/>
                          </a:solidFill>
                        </a:rPr>
                        <a:t>99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9461743"/>
                  </a:ext>
                </a:extLst>
              </a:tr>
              <a:tr h="287609">
                <a:tc>
                  <a:txBody>
                    <a:bodyPr/>
                    <a:lstStyle/>
                    <a:p>
                      <a:r>
                        <a:rPr lang="de-DE" sz="1400" dirty="0"/>
                        <a:t>Schafgegend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91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436810"/>
                  </a:ext>
                </a:extLst>
              </a:tr>
              <a:tr h="287609">
                <a:tc>
                  <a:txBody>
                    <a:bodyPr/>
                    <a:lstStyle/>
                    <a:p>
                      <a:r>
                        <a:rPr lang="de-DE" sz="1400" dirty="0">
                          <a:solidFill>
                            <a:srgbClr val="C00000"/>
                          </a:solidFill>
                        </a:rPr>
                        <a:t>Aumunder Weidestraße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>
                          <a:solidFill>
                            <a:srgbClr val="C00000"/>
                          </a:solidFill>
                        </a:rPr>
                        <a:t>90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5668947"/>
                  </a:ext>
                </a:extLst>
              </a:tr>
              <a:tr h="287609">
                <a:tc>
                  <a:txBody>
                    <a:bodyPr/>
                    <a:lstStyle/>
                    <a:p>
                      <a:r>
                        <a:rPr lang="de-DE" sz="1400" dirty="0"/>
                        <a:t>Zollstraße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81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2049464"/>
                  </a:ext>
                </a:extLst>
              </a:tr>
              <a:tr h="287609">
                <a:tc>
                  <a:txBody>
                    <a:bodyPr/>
                    <a:lstStyle/>
                    <a:p>
                      <a:r>
                        <a:rPr lang="de-DE" sz="1400" dirty="0">
                          <a:solidFill>
                            <a:srgbClr val="C00000"/>
                          </a:solidFill>
                        </a:rPr>
                        <a:t>Auf dem Flintacker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>
                          <a:solidFill>
                            <a:srgbClr val="C00000"/>
                          </a:solidFill>
                        </a:rPr>
                        <a:t>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02609"/>
                  </a:ext>
                </a:extLst>
              </a:tr>
              <a:tr h="287609">
                <a:tc>
                  <a:txBody>
                    <a:bodyPr/>
                    <a:lstStyle/>
                    <a:p>
                      <a:r>
                        <a:rPr lang="de-DE" sz="1400" dirty="0" err="1"/>
                        <a:t>Grävenhorster</a:t>
                      </a:r>
                      <a:r>
                        <a:rPr lang="de-DE" sz="1400" baseline="0" dirty="0"/>
                        <a:t> Straße</a:t>
                      </a:r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77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916876"/>
                  </a:ext>
                </a:extLst>
              </a:tr>
              <a:tr h="287609">
                <a:tc>
                  <a:txBody>
                    <a:bodyPr/>
                    <a:lstStyle/>
                    <a:p>
                      <a:r>
                        <a:rPr lang="de-DE" sz="1400" dirty="0">
                          <a:solidFill>
                            <a:srgbClr val="C00000"/>
                          </a:solidFill>
                        </a:rPr>
                        <a:t>Aumunder Heide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>
                          <a:solidFill>
                            <a:srgbClr val="C00000"/>
                          </a:solidFill>
                        </a:rPr>
                        <a:t>74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5302612"/>
                  </a:ext>
                </a:extLst>
              </a:tr>
              <a:tr h="287609">
                <a:tc>
                  <a:txBody>
                    <a:bodyPr/>
                    <a:lstStyle/>
                    <a:p>
                      <a:r>
                        <a:rPr lang="de-DE" sz="1400" dirty="0">
                          <a:solidFill>
                            <a:srgbClr val="C00000"/>
                          </a:solidFill>
                        </a:rPr>
                        <a:t>Beckstraße (2. Messung)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>
                          <a:solidFill>
                            <a:srgbClr val="C00000"/>
                          </a:solidFill>
                        </a:rPr>
                        <a:t>72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5152967"/>
                  </a:ext>
                </a:extLst>
              </a:tr>
              <a:tr h="287609">
                <a:tc>
                  <a:txBody>
                    <a:bodyPr/>
                    <a:lstStyle/>
                    <a:p>
                      <a:r>
                        <a:rPr lang="de-DE" sz="1400" dirty="0"/>
                        <a:t>Schönebecker Kirchweg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68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3720993"/>
                  </a:ext>
                </a:extLst>
              </a:tr>
              <a:tr h="287609">
                <a:tc>
                  <a:txBody>
                    <a:bodyPr/>
                    <a:lstStyle/>
                    <a:p>
                      <a:r>
                        <a:rPr lang="de-DE" sz="1400" dirty="0">
                          <a:solidFill>
                            <a:srgbClr val="C00000"/>
                          </a:solidFill>
                        </a:rPr>
                        <a:t>Weserstraße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>
                          <a:solidFill>
                            <a:srgbClr val="C00000"/>
                          </a:solidFill>
                        </a:rPr>
                        <a:t>68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6182809"/>
                  </a:ext>
                </a:extLst>
              </a:tr>
              <a:tr h="287609">
                <a:tc>
                  <a:txBody>
                    <a:bodyPr/>
                    <a:lstStyle/>
                    <a:p>
                      <a:r>
                        <a:rPr lang="de-DE" sz="1400" dirty="0"/>
                        <a:t>Beckstraße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62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309000"/>
                  </a:ext>
                </a:extLst>
              </a:tr>
              <a:tr h="287609">
                <a:tc>
                  <a:txBody>
                    <a:bodyPr/>
                    <a:lstStyle/>
                    <a:p>
                      <a:r>
                        <a:rPr lang="de-DE" sz="1400" dirty="0" err="1">
                          <a:solidFill>
                            <a:srgbClr val="C00000"/>
                          </a:solidFill>
                        </a:rPr>
                        <a:t>Schulkenstraße</a:t>
                      </a:r>
                      <a:endParaRPr lang="de-DE" sz="14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>
                          <a:solidFill>
                            <a:srgbClr val="C00000"/>
                          </a:solidFill>
                        </a:rPr>
                        <a:t>61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31915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200022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Wie arbeiten wir mit den Anlagen?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Verwaltung der Anträge der Bürger:innen und des Beirates durch das Ortsamt Vegesack</a:t>
            </a:r>
          </a:p>
          <a:p>
            <a:endParaRPr lang="de-DE" dirty="0"/>
          </a:p>
          <a:p>
            <a:r>
              <a:rPr lang="de-DE" dirty="0"/>
              <a:t>Weitergabe der aktuell zu bespielenden Orte an das Technische Hilfswerk Bremen-Nord (kurz THW)</a:t>
            </a:r>
          </a:p>
          <a:p>
            <a:endParaRPr lang="de-DE" dirty="0"/>
          </a:p>
          <a:p>
            <a:r>
              <a:rPr lang="de-DE" dirty="0"/>
              <a:t>Das THW kümmert sich um die fachgerechte Aufhängung der Anlagen</a:t>
            </a:r>
          </a:p>
        </p:txBody>
      </p:sp>
    </p:spTree>
    <p:extLst>
      <p:ext uri="{BB962C8B-B14F-4D97-AF65-F5344CB8AC3E}">
        <p14:creationId xmlns:p14="http://schemas.microsoft.com/office/powerpoint/2010/main" val="20248522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Wie verlief die Auswertung?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Das Technische Hilfswerk übermittelt die Daten bei den Ortswechsel-Vorgängen an das Ortsamt</a:t>
            </a:r>
          </a:p>
          <a:p>
            <a:endParaRPr lang="de-DE" dirty="0"/>
          </a:p>
          <a:p>
            <a:r>
              <a:rPr lang="de-DE" dirty="0"/>
              <a:t>Die Auswertung erfolgt über Datentabellen im </a:t>
            </a:r>
            <a:r>
              <a:rPr lang="de-DE" dirty="0" err="1"/>
              <a:t>Excelformat</a:t>
            </a:r>
            <a:endParaRPr lang="de-DE" dirty="0"/>
          </a:p>
          <a:p>
            <a:endParaRPr lang="de-DE" dirty="0"/>
          </a:p>
          <a:p>
            <a:r>
              <a:rPr lang="de-DE" dirty="0"/>
              <a:t>Diese Präsentation enthält alle relevanten Daten der Messpunkte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0727141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Welche Daten werden vorgestellt?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Die Auswertezeit – wie lang hing die Tafel?</a:t>
            </a:r>
          </a:p>
          <a:p>
            <a:r>
              <a:rPr lang="de-DE" dirty="0"/>
              <a:t>Das Tempolimit</a:t>
            </a:r>
          </a:p>
          <a:p>
            <a:r>
              <a:rPr lang="de-DE" dirty="0"/>
              <a:t>Die prozentuale Geschwindigkeitsüberschreitung</a:t>
            </a:r>
          </a:p>
          <a:p>
            <a:r>
              <a:rPr lang="de-DE" dirty="0"/>
              <a:t>DTV = durchschnittlicher Tagesverkehr</a:t>
            </a:r>
          </a:p>
          <a:p>
            <a:pPr lvl="1"/>
            <a:r>
              <a:rPr lang="de-DE" dirty="0"/>
              <a:t>Bisher nur einseitig erfasst, ab nächster Auswertung beidseitig</a:t>
            </a:r>
          </a:p>
          <a:p>
            <a:r>
              <a:rPr lang="de-DE" dirty="0"/>
              <a:t>V85 = Geschwindigkeit, die 85 % der Fahrer nicht überschreiten</a:t>
            </a:r>
          </a:p>
          <a:p>
            <a:pPr lvl="1"/>
            <a:r>
              <a:rPr lang="de-DE" dirty="0"/>
              <a:t>Umkehrschluss: 15% aller Fahrer fahren schneller</a:t>
            </a:r>
          </a:p>
          <a:p>
            <a:r>
              <a:rPr lang="de-DE" dirty="0" err="1"/>
              <a:t>Vd</a:t>
            </a:r>
            <a:r>
              <a:rPr lang="de-DE" dirty="0"/>
              <a:t> = Absolute Durchschnittsgeschwindigkeit</a:t>
            </a:r>
          </a:p>
          <a:p>
            <a:r>
              <a:rPr lang="de-DE" dirty="0" err="1"/>
              <a:t>Vmax</a:t>
            </a:r>
            <a:r>
              <a:rPr lang="de-DE" dirty="0"/>
              <a:t> = Schnellste Messung in diesem Zeitraum</a:t>
            </a:r>
          </a:p>
        </p:txBody>
      </p:sp>
    </p:spTree>
    <p:extLst>
      <p:ext uri="{BB962C8B-B14F-4D97-AF65-F5344CB8AC3E}">
        <p14:creationId xmlns:p14="http://schemas.microsoft.com/office/powerpoint/2010/main" val="9251521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4000"/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Aumunder Heerweg (1.Messung)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608881"/>
            <a:ext cx="10515600" cy="4568082"/>
          </a:xfrm>
        </p:spPr>
        <p:txBody>
          <a:bodyPr/>
          <a:lstStyle/>
          <a:p>
            <a:r>
              <a:rPr lang="de-DE" b="1" dirty="0"/>
              <a:t>02.04.2025 – 15.06.2025, </a:t>
            </a:r>
            <a:r>
              <a:rPr lang="de-DE" b="1" u="sng" dirty="0"/>
              <a:t>Tempo 50</a:t>
            </a:r>
          </a:p>
          <a:p>
            <a:pPr marL="0" indent="0">
              <a:buNone/>
            </a:pPr>
            <a:endParaRPr lang="de-DE" dirty="0"/>
          </a:p>
          <a:p>
            <a:r>
              <a:rPr lang="de-DE" dirty="0"/>
              <a:t>Geschwindigkeitsüberschreitungen: 1,96%</a:t>
            </a:r>
          </a:p>
          <a:p>
            <a:r>
              <a:rPr lang="de-DE" dirty="0"/>
              <a:t>DTV = 836 - </a:t>
            </a:r>
            <a:r>
              <a:rPr lang="de-DE" b="1" dirty="0"/>
              <a:t>Einseitig</a:t>
            </a:r>
          </a:p>
          <a:p>
            <a:r>
              <a:rPr lang="de-DE" dirty="0"/>
              <a:t>V85 = 42 km/h</a:t>
            </a:r>
          </a:p>
          <a:p>
            <a:r>
              <a:rPr lang="de-DE" dirty="0" err="1"/>
              <a:t>Vd</a:t>
            </a:r>
            <a:r>
              <a:rPr lang="de-DE" dirty="0"/>
              <a:t> = 35 km/h</a:t>
            </a:r>
          </a:p>
          <a:p>
            <a:pPr marL="0" indent="0">
              <a:buNone/>
            </a:pPr>
            <a:endParaRPr lang="de-DE" dirty="0"/>
          </a:p>
          <a:p>
            <a:r>
              <a:rPr lang="de-DE" dirty="0" err="1"/>
              <a:t>Vmax</a:t>
            </a:r>
            <a:r>
              <a:rPr lang="de-DE" dirty="0"/>
              <a:t> = 93 km/h – Montag zwischen 20-21 Uhr</a:t>
            </a:r>
          </a:p>
          <a:p>
            <a:pPr lvl="1"/>
            <a:r>
              <a:rPr lang="de-DE" dirty="0"/>
              <a:t>Zweitschnellste Aufnahme: 92 km/h – Samstags zw. 22-23 Uhr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3301097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4000"/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FEB281-3AFB-12B2-E1F6-4B224EFB1D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A2E5BF-9E69-524E-908A-748A8F1694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Aumunder Heerweg (2. Messung)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A9D9752-3137-65D3-8125-8491A947C1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8881"/>
            <a:ext cx="10515600" cy="4568082"/>
          </a:xfrm>
        </p:spPr>
        <p:txBody>
          <a:bodyPr/>
          <a:lstStyle/>
          <a:p>
            <a:r>
              <a:rPr lang="de-DE" b="1" dirty="0"/>
              <a:t>20.09.2025 – 16.11.2025, </a:t>
            </a:r>
            <a:r>
              <a:rPr lang="de-DE" b="1" u="sng" dirty="0"/>
              <a:t>Tempo 50</a:t>
            </a:r>
          </a:p>
          <a:p>
            <a:pPr marL="0" indent="0">
              <a:buNone/>
            </a:pPr>
            <a:endParaRPr lang="de-DE" dirty="0"/>
          </a:p>
          <a:p>
            <a:r>
              <a:rPr lang="de-DE" dirty="0"/>
              <a:t>Geschwindigkeitsüberschreitungen: 2,20%</a:t>
            </a:r>
          </a:p>
          <a:p>
            <a:r>
              <a:rPr lang="de-DE" dirty="0"/>
              <a:t>DTV = 1154 - </a:t>
            </a:r>
            <a:r>
              <a:rPr lang="de-DE" b="1" dirty="0"/>
              <a:t>Einseitig</a:t>
            </a:r>
          </a:p>
          <a:p>
            <a:r>
              <a:rPr lang="de-DE" dirty="0"/>
              <a:t>V85 = 43 km/h</a:t>
            </a:r>
          </a:p>
          <a:p>
            <a:r>
              <a:rPr lang="de-DE" dirty="0" err="1"/>
              <a:t>Vd</a:t>
            </a:r>
            <a:r>
              <a:rPr lang="de-DE" dirty="0"/>
              <a:t> = 37 km/h</a:t>
            </a:r>
          </a:p>
          <a:p>
            <a:pPr marL="0" indent="0">
              <a:buNone/>
            </a:pPr>
            <a:endParaRPr lang="de-DE" dirty="0"/>
          </a:p>
          <a:p>
            <a:r>
              <a:rPr lang="de-DE" dirty="0" err="1"/>
              <a:t>Vmax</a:t>
            </a:r>
            <a:r>
              <a:rPr lang="de-DE" dirty="0"/>
              <a:t> = 90 km/h – Donnerstag zwischen 1-2 Uhr</a:t>
            </a:r>
          </a:p>
          <a:p>
            <a:pPr lvl="1"/>
            <a:r>
              <a:rPr lang="de-DE" dirty="0"/>
              <a:t>Zweitschnellste Aufnahme: 90 km/h – Freitag zw. 2-3 Uhr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704738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4000"/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404881"/>
            <a:ext cx="10515600" cy="1325563"/>
          </a:xfrm>
        </p:spPr>
        <p:txBody>
          <a:bodyPr/>
          <a:lstStyle/>
          <a:p>
            <a:r>
              <a:rPr lang="de-DE" dirty="0"/>
              <a:t>Beckstraße (2. Messung nach Schaden)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608881"/>
            <a:ext cx="10515600" cy="4568082"/>
          </a:xfrm>
        </p:spPr>
        <p:txBody>
          <a:bodyPr/>
          <a:lstStyle/>
          <a:p>
            <a:r>
              <a:rPr lang="de-DE" b="1" dirty="0"/>
              <a:t>28.04.2025 – 13.07.2025, </a:t>
            </a:r>
            <a:r>
              <a:rPr lang="de-DE" b="1" u="sng" dirty="0"/>
              <a:t>Tempo 30</a:t>
            </a:r>
          </a:p>
          <a:p>
            <a:pPr marL="0" indent="0">
              <a:buNone/>
            </a:pPr>
            <a:endParaRPr lang="de-DE" dirty="0"/>
          </a:p>
          <a:p>
            <a:r>
              <a:rPr lang="de-DE" dirty="0"/>
              <a:t>Geschwindigkeitsüberschreitungen: 32,35 %</a:t>
            </a:r>
          </a:p>
          <a:p>
            <a:r>
              <a:rPr lang="de-DE" dirty="0"/>
              <a:t>DTV = 265 - </a:t>
            </a:r>
            <a:r>
              <a:rPr lang="de-DE" b="1" dirty="0"/>
              <a:t>Einseitig</a:t>
            </a:r>
          </a:p>
          <a:p>
            <a:r>
              <a:rPr lang="de-DE" dirty="0"/>
              <a:t>V85 = 34 km/h</a:t>
            </a:r>
          </a:p>
          <a:p>
            <a:r>
              <a:rPr lang="de-DE" dirty="0" err="1"/>
              <a:t>Vd</a:t>
            </a:r>
            <a:r>
              <a:rPr lang="de-DE" dirty="0"/>
              <a:t> = 28 km/h</a:t>
            </a:r>
          </a:p>
          <a:p>
            <a:pPr marL="0" indent="0">
              <a:buNone/>
            </a:pPr>
            <a:endParaRPr lang="de-DE" dirty="0"/>
          </a:p>
          <a:p>
            <a:r>
              <a:rPr lang="de-DE" dirty="0" err="1"/>
              <a:t>Vmax</a:t>
            </a:r>
            <a:r>
              <a:rPr lang="de-DE" dirty="0"/>
              <a:t> = 72 km/h – Mittwochs zwischen 19-20 Uhr</a:t>
            </a:r>
          </a:p>
          <a:p>
            <a:pPr lvl="1"/>
            <a:r>
              <a:rPr lang="de-DE" dirty="0"/>
              <a:t>Zweitschnellste Aufnahme: 69 km/h – Donnerstags zw. 12-13 Uhr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302823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4000"/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Aumunder Heide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608881"/>
            <a:ext cx="10515600" cy="4568082"/>
          </a:xfrm>
        </p:spPr>
        <p:txBody>
          <a:bodyPr/>
          <a:lstStyle/>
          <a:p>
            <a:r>
              <a:rPr lang="de-DE" b="1" dirty="0"/>
              <a:t>26.01.2025 – 13.07.2025, Tempo 30</a:t>
            </a:r>
            <a:endParaRPr lang="de-DE" dirty="0"/>
          </a:p>
          <a:p>
            <a:r>
              <a:rPr lang="de-DE" dirty="0"/>
              <a:t>Geschwindigkeitsüberschreitungen: 21,61 %</a:t>
            </a:r>
          </a:p>
          <a:p>
            <a:endParaRPr lang="de-DE" dirty="0"/>
          </a:p>
          <a:p>
            <a:r>
              <a:rPr lang="de-DE" dirty="0"/>
              <a:t>DTV = 159 - </a:t>
            </a:r>
            <a:r>
              <a:rPr lang="de-DE" b="1" dirty="0"/>
              <a:t>Einseitig</a:t>
            </a:r>
            <a:endParaRPr lang="de-DE" dirty="0"/>
          </a:p>
          <a:p>
            <a:r>
              <a:rPr lang="de-DE" dirty="0"/>
              <a:t>V85 = 32 km/h</a:t>
            </a:r>
          </a:p>
          <a:p>
            <a:r>
              <a:rPr lang="de-DE" dirty="0" err="1"/>
              <a:t>Vd</a:t>
            </a:r>
            <a:r>
              <a:rPr lang="de-DE" dirty="0"/>
              <a:t> = 25 km/h</a:t>
            </a:r>
          </a:p>
          <a:p>
            <a:endParaRPr lang="de-DE" dirty="0"/>
          </a:p>
          <a:p>
            <a:r>
              <a:rPr lang="de-DE" dirty="0" err="1"/>
              <a:t>Vmax</a:t>
            </a:r>
            <a:r>
              <a:rPr lang="de-DE" dirty="0"/>
              <a:t> = 74 km/h – Mittwochs zwischen 18-19 Uhr</a:t>
            </a:r>
          </a:p>
          <a:p>
            <a:pPr lvl="1"/>
            <a:r>
              <a:rPr lang="de-DE" dirty="0"/>
              <a:t>Zweitschnellste Aufnahme: 72 km/h – Sonntags zw. 7-8 Uhr</a:t>
            </a:r>
          </a:p>
          <a:p>
            <a:pPr marL="457200" lvl="1" indent="0">
              <a:buNone/>
            </a:pP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2604670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4000"/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Braut-Eichen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608881"/>
            <a:ext cx="10515600" cy="4568082"/>
          </a:xfrm>
        </p:spPr>
        <p:txBody>
          <a:bodyPr/>
          <a:lstStyle/>
          <a:p>
            <a:r>
              <a:rPr lang="de-DE" b="1" dirty="0"/>
              <a:t>26.01.2025 –13.07.2025, Tempo 30</a:t>
            </a:r>
          </a:p>
          <a:p>
            <a:pPr marL="0" indent="0">
              <a:buNone/>
            </a:pPr>
            <a:endParaRPr lang="de-DE" dirty="0"/>
          </a:p>
          <a:p>
            <a:r>
              <a:rPr lang="de-DE" dirty="0"/>
              <a:t>Geschwindigkeitsüberschreitungen: 39,16 %</a:t>
            </a:r>
          </a:p>
          <a:p>
            <a:r>
              <a:rPr lang="de-DE" dirty="0"/>
              <a:t>DTV = 182 - </a:t>
            </a:r>
            <a:r>
              <a:rPr lang="de-DE" b="1" dirty="0"/>
              <a:t>Einseitig</a:t>
            </a:r>
          </a:p>
          <a:p>
            <a:r>
              <a:rPr lang="de-DE" dirty="0"/>
              <a:t>V85 = 35 km/h</a:t>
            </a:r>
          </a:p>
          <a:p>
            <a:r>
              <a:rPr lang="de-DE" dirty="0" err="1"/>
              <a:t>Vd</a:t>
            </a:r>
            <a:r>
              <a:rPr lang="de-DE" dirty="0"/>
              <a:t> = 28 km/h</a:t>
            </a:r>
          </a:p>
          <a:p>
            <a:pPr marL="0" indent="0">
              <a:buNone/>
            </a:pPr>
            <a:endParaRPr lang="de-DE" dirty="0"/>
          </a:p>
          <a:p>
            <a:r>
              <a:rPr lang="de-DE" dirty="0" err="1"/>
              <a:t>Vmax</a:t>
            </a:r>
            <a:r>
              <a:rPr lang="de-DE" dirty="0"/>
              <a:t> = 99 km/h – Sonntag zwischen 3-4 Uhr</a:t>
            </a:r>
          </a:p>
          <a:p>
            <a:pPr lvl="1"/>
            <a:r>
              <a:rPr lang="de-DE" dirty="0"/>
              <a:t>Zweitschnellste Aufnahme: 75 km/h – Sonntag zw. 16-17 Uhr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4531889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972</Words>
  <Application>Microsoft Office PowerPoint</Application>
  <PresentationFormat>Breitbild</PresentationFormat>
  <Paragraphs>264</Paragraphs>
  <Slides>18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18</vt:i4>
      </vt:variant>
    </vt:vector>
  </HeadingPairs>
  <TitlesOfParts>
    <vt:vector size="20" baseType="lpstr">
      <vt:lpstr>Arial</vt:lpstr>
      <vt:lpstr>Office</vt:lpstr>
      <vt:lpstr>TOP 8</vt:lpstr>
      <vt:lpstr>Wie arbeiten wir mit den Anlagen?</vt:lpstr>
      <vt:lpstr>Wie verlief die Auswertung?</vt:lpstr>
      <vt:lpstr>Welche Daten werden vorgestellt?</vt:lpstr>
      <vt:lpstr>Aumunder Heerweg (1.Messung)</vt:lpstr>
      <vt:lpstr>Aumunder Heerweg (2. Messung)</vt:lpstr>
      <vt:lpstr>Beckstraße (2. Messung nach Schaden)</vt:lpstr>
      <vt:lpstr>Aumunder Heide</vt:lpstr>
      <vt:lpstr>Braut-Eichen</vt:lpstr>
      <vt:lpstr>Borchshöher Straße</vt:lpstr>
      <vt:lpstr>Weserstraße</vt:lpstr>
      <vt:lpstr>Auf dem Flintacker</vt:lpstr>
      <vt:lpstr>Schulkenstraße</vt:lpstr>
      <vt:lpstr>Aumunder Weidestraße</vt:lpstr>
      <vt:lpstr>Tempo 30 – Geschwindigkeitsüberschr. In %</vt:lpstr>
      <vt:lpstr>Tempo 30 – DTV Einseitige Messungen wurden für die Vergleichbarkeit verdoppelt </vt:lpstr>
      <vt:lpstr>Tempo 30 – V85 in km/h </vt:lpstr>
      <vt:lpstr>Auf Wunsch des Ausschusses: vMAX in km/h </vt:lpstr>
    </vt:vector>
  </TitlesOfParts>
  <Company>..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Sgolik, Gunnar (Ortsamt Vegesack)</dc:creator>
  <cp:lastModifiedBy>Sgolik, Gunnar (Ortsamt Vegesack)</cp:lastModifiedBy>
  <cp:revision>24</cp:revision>
  <cp:lastPrinted>2026-03-10T13:57:21Z</cp:lastPrinted>
  <dcterms:created xsi:type="dcterms:W3CDTF">2025-03-26T09:15:26Z</dcterms:created>
  <dcterms:modified xsi:type="dcterms:W3CDTF">2026-03-11T07:19:20Z</dcterms:modified>
</cp:coreProperties>
</file>