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6E507-CD3E-C040-8DD4-D406D4766DFE}" type="datetimeFigureOut">
              <a:rPr lang="de-DE" smtClean="0"/>
              <a:t>18.12.2023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D155-3FBB-6D47-A2A7-2A91878C3B2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88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1"/>
          <p:cNvSpPr>
            <a:spLocks noGrp="1"/>
          </p:cNvSpPr>
          <p:nvPr>
            <p:ph type="title" hasCustomPrompt="1"/>
          </p:nvPr>
        </p:nvSpPr>
        <p:spPr>
          <a:xfrm>
            <a:off x="315094" y="2026858"/>
            <a:ext cx="10972801" cy="2093587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nl-NL" dirty="0" smtClean="0"/>
              <a:t>Titel der </a:t>
            </a:r>
            <a:r>
              <a:rPr lang="nl-NL" dirty="0" err="1" smtClean="0"/>
              <a:t>Präsentation</a:t>
            </a:r>
            <a:r>
              <a:rPr lang="nl-NL" dirty="0" smtClean="0"/>
              <a:t/>
            </a:r>
            <a:br>
              <a:rPr lang="nl-NL" dirty="0" smtClean="0"/>
            </a:br>
            <a:endParaRPr lang="de-DE" dirty="0"/>
          </a:p>
        </p:txBody>
      </p:sp>
      <p:pic>
        <p:nvPicPr>
          <p:cNvPr id="12" name="Bild 11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0" y="0"/>
            <a:ext cx="254000" cy="6858000"/>
          </a:xfrm>
          <a:prstGeom prst="rect">
            <a:avLst/>
          </a:prstGeom>
        </p:spPr>
      </p:pic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5094" y="4122205"/>
            <a:ext cx="109728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Verfasser und Datum einfügen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91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5094" y="537983"/>
            <a:ext cx="109728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315094" y="164190"/>
            <a:ext cx="109728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16" name="Bild 15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0" y="0"/>
            <a:ext cx="254000" cy="6858000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15093" y="1339850"/>
            <a:ext cx="5664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148915" y="1339850"/>
            <a:ext cx="5664000" cy="4679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154640" y="1576918"/>
            <a:ext cx="5664000" cy="44429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9537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5094" y="537983"/>
            <a:ext cx="109728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7" name="Titel 11"/>
          <p:cNvSpPr>
            <a:spLocks noGrp="1"/>
          </p:cNvSpPr>
          <p:nvPr>
            <p:ph type="title" hasCustomPrompt="1"/>
          </p:nvPr>
        </p:nvSpPr>
        <p:spPr>
          <a:xfrm>
            <a:off x="315094" y="164190"/>
            <a:ext cx="109728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18" name="Bild 17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0" y="0"/>
            <a:ext cx="254000" cy="6858000"/>
          </a:xfrm>
          <a:prstGeom prst="rect">
            <a:avLst/>
          </a:prstGeom>
        </p:spPr>
      </p:pic>
      <p:sp>
        <p:nvSpPr>
          <p:cNvPr id="20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15094" y="1339850"/>
            <a:ext cx="11497821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15094" y="6143978"/>
            <a:ext cx="11497821" cy="65757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Bildunterschrift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4878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5094" y="537983"/>
            <a:ext cx="109728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8" name="Titel 11"/>
          <p:cNvSpPr>
            <a:spLocks noGrp="1"/>
          </p:cNvSpPr>
          <p:nvPr>
            <p:ph type="title" hasCustomPrompt="1"/>
          </p:nvPr>
        </p:nvSpPr>
        <p:spPr>
          <a:xfrm>
            <a:off x="315094" y="164190"/>
            <a:ext cx="109728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9" name="Bild 8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0" y="0"/>
            <a:ext cx="254000" cy="6858000"/>
          </a:xfrm>
          <a:prstGeom prst="rect">
            <a:avLst/>
          </a:prstGeom>
        </p:spPr>
      </p:pic>
      <p:sp>
        <p:nvSpPr>
          <p:cNvPr id="12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15094" y="1339850"/>
            <a:ext cx="11497821" cy="4679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  <p:sp>
        <p:nvSpPr>
          <p:cNvPr id="13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15093" y="1576918"/>
            <a:ext cx="11503547" cy="44429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7895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5094" y="537983"/>
            <a:ext cx="109728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0" name="Titel 11"/>
          <p:cNvSpPr>
            <a:spLocks noGrp="1"/>
          </p:cNvSpPr>
          <p:nvPr>
            <p:ph type="title" hasCustomPrompt="1"/>
          </p:nvPr>
        </p:nvSpPr>
        <p:spPr>
          <a:xfrm>
            <a:off x="315094" y="164190"/>
            <a:ext cx="109728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11" name="Bild 10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0" y="0"/>
            <a:ext cx="254000" cy="6858000"/>
          </a:xfrm>
          <a:prstGeom prst="rect">
            <a:avLst/>
          </a:prstGeom>
        </p:spPr>
      </p:pic>
      <p:sp>
        <p:nvSpPr>
          <p:cNvPr id="13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15093" y="1339850"/>
            <a:ext cx="5664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  <p:sp>
        <p:nvSpPr>
          <p:cNvPr id="18" name="Bildplatzhalt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148915" y="1339850"/>
            <a:ext cx="5664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Bild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63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5094" y="537983"/>
            <a:ext cx="109728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aseline="0"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8" name="Titel 11"/>
          <p:cNvSpPr>
            <a:spLocks noGrp="1"/>
          </p:cNvSpPr>
          <p:nvPr>
            <p:ph type="title" hasCustomPrompt="1"/>
          </p:nvPr>
        </p:nvSpPr>
        <p:spPr>
          <a:xfrm>
            <a:off x="315094" y="164190"/>
            <a:ext cx="10972801" cy="4432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9" name="Bild 8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0" y="0"/>
            <a:ext cx="25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432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Template 2</a:t>
            </a:r>
            <a:br>
              <a:rPr lang="nl-NL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E667-22E9-E04F-BA5F-3A0E6E19AFCC}" type="datetimeFigureOut">
              <a:rPr lang="de-DE" smtClean="0"/>
              <a:t>18.12.2023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5E3-067F-AA4B-B295-0B10A3AD7293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03" y="71371"/>
            <a:ext cx="2082504" cy="6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3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49" r:id="rId3"/>
    <p:sldLayoutId id="2147483651" r:id="rId4"/>
    <p:sldLayoutId id="2147483652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Standorte Mobilfunkmasten in </a:t>
            </a:r>
            <a:r>
              <a:rPr lang="de-DE" dirty="0" err="1" smtClean="0"/>
              <a:t>Aumund-Hammersbeck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Sitzung des Beirates Vegesack am 18.12.2023 – TOP 6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5094" y="4122205"/>
            <a:ext cx="10972801" cy="1410690"/>
          </a:xfrm>
        </p:spPr>
        <p:txBody>
          <a:bodyPr/>
          <a:lstStyle/>
          <a:p>
            <a:r>
              <a:rPr lang="de-DE" dirty="0" smtClean="0"/>
              <a:t>Hanna Pape  SUKW Referat 26 – Naturschutz und Landschaftspflege</a:t>
            </a:r>
          </a:p>
          <a:p>
            <a:r>
              <a:rPr lang="de-DE" dirty="0" smtClean="0"/>
              <a:t>Referentin für Gebietsbezogene Naturschutzaufgaben</a:t>
            </a:r>
          </a:p>
          <a:p>
            <a:r>
              <a:rPr lang="de-DE" dirty="0" smtClean="0"/>
              <a:t>18.12.2023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0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Standort Lerchenstraße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15094" y="1576918"/>
            <a:ext cx="11503547" cy="4442933"/>
          </a:xfrm>
        </p:spPr>
        <p:txBody>
          <a:bodyPr/>
          <a:lstStyle/>
          <a:p>
            <a:pPr lvl="2">
              <a:buNone/>
            </a:pPr>
            <a:r>
              <a:rPr lang="de-DE" sz="2400" b="1" dirty="0" smtClean="0">
                <a:latin typeface="+mj-lt"/>
              </a:rPr>
              <a:t>Landschaftserleben</a:t>
            </a:r>
          </a:p>
          <a:p>
            <a:pPr lvl="2">
              <a:buNone/>
            </a:pPr>
            <a:endParaRPr lang="de-DE" sz="2400" b="1" dirty="0">
              <a:latin typeface="+mj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Gemäß Landschaftsprogramm weist der Bereich am Ortsrand keine besondere Bedeutung für das Erleben von Natur und Landschaft auf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sz="2400" dirty="0">
              <a:latin typeface="+mj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Mobilfunkmast als technische, die Vegetation hoch überragende Struktur würde sich dennoch negativ auf das Landschafts- und Ortsbild auswirken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sz="2400" dirty="0">
              <a:latin typeface="+mj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Handlungsanleitung zur Anwendung der naturschutzrechtlichen Eingriffsregelung in Bremen: Maßnahmen, die das </a:t>
            </a:r>
            <a:r>
              <a:rPr lang="de-DE" sz="2400" dirty="0">
                <a:latin typeface="+mj-lt"/>
              </a:rPr>
              <a:t>L</a:t>
            </a:r>
            <a:r>
              <a:rPr lang="de-DE" sz="2400" dirty="0" smtClean="0">
                <a:latin typeface="+mj-lt"/>
              </a:rPr>
              <a:t>andschaftsbild aufwerten oder den Blick auf den Mast abschirmen, sind in der Nähe umzusetzen</a:t>
            </a:r>
          </a:p>
          <a:p>
            <a:pPr lvl="2">
              <a:buNone/>
            </a:pPr>
            <a:endParaRPr lang="de-DE" sz="2400" b="1" dirty="0">
              <a:latin typeface="+mj-lt"/>
            </a:endParaRPr>
          </a:p>
          <a:p>
            <a:pPr lvl="2">
              <a:buNone/>
            </a:pPr>
            <a:endParaRPr lang="de-DE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9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000" b="1" dirty="0" smtClean="0"/>
              <a:t>Lerchenstraße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Bereich mit hoher Empfindlichkeit für Biotopfunktion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Bereich mit hoher Empfindlichkeit für Artenschutz; erhebliche Beeinträchtigungen können durch geeignete Maßnahmen vermieden werden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Bereich mit sehr hoher </a:t>
            </a:r>
            <a:r>
              <a:rPr lang="de-DE" dirty="0" err="1" smtClean="0"/>
              <a:t>Empfindlicheit</a:t>
            </a:r>
            <a:r>
              <a:rPr lang="de-DE" dirty="0" smtClean="0"/>
              <a:t> für das Landschaftserleben; Beeinträchtigungen können nur ansatzweise gemindert oder ausgeglichen werden</a:t>
            </a:r>
          </a:p>
          <a:p>
            <a:endParaRPr lang="de-DE" dirty="0"/>
          </a:p>
          <a:p>
            <a:r>
              <a:rPr lang="de-DE" sz="2000" b="1" dirty="0" smtClean="0"/>
              <a:t>Schützenverein</a:t>
            </a:r>
          </a:p>
          <a:p>
            <a:endParaRPr lang="de-D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prstClr val="black"/>
                </a:solidFill>
              </a:rPr>
              <a:t>Bereich mit </a:t>
            </a:r>
            <a:r>
              <a:rPr lang="de-DE" dirty="0" smtClean="0">
                <a:solidFill>
                  <a:prstClr val="black"/>
                </a:solidFill>
              </a:rPr>
              <a:t>sehr geringer </a:t>
            </a:r>
            <a:r>
              <a:rPr lang="de-DE" dirty="0">
                <a:solidFill>
                  <a:prstClr val="black"/>
                </a:solidFill>
              </a:rPr>
              <a:t>Empfindlichkeit für </a:t>
            </a:r>
            <a:r>
              <a:rPr lang="de-DE" dirty="0" smtClean="0">
                <a:solidFill>
                  <a:prstClr val="black"/>
                </a:solidFill>
              </a:rPr>
              <a:t>Biotopfunktion</a:t>
            </a:r>
            <a:endParaRPr lang="de-DE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Empfindlichkeit für den Artenschutz ist wesentlich geringer einzuschätzen; Beeinträchtigungen können vermieden werden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prstClr val="black"/>
                </a:solidFill>
              </a:rPr>
              <a:t>Bereich </a:t>
            </a:r>
            <a:r>
              <a:rPr lang="de-DE" dirty="0" smtClean="0">
                <a:solidFill>
                  <a:prstClr val="black"/>
                </a:solidFill>
              </a:rPr>
              <a:t>mit </a:t>
            </a:r>
            <a:r>
              <a:rPr lang="de-DE" dirty="0" err="1">
                <a:solidFill>
                  <a:prstClr val="black"/>
                </a:solidFill>
              </a:rPr>
              <a:t>Empfindlicheit</a:t>
            </a:r>
            <a:r>
              <a:rPr lang="de-DE" dirty="0">
                <a:solidFill>
                  <a:prstClr val="black"/>
                </a:solidFill>
              </a:rPr>
              <a:t> für das </a:t>
            </a:r>
            <a:r>
              <a:rPr lang="de-DE" dirty="0" smtClean="0">
                <a:solidFill>
                  <a:prstClr val="black"/>
                </a:solidFill>
              </a:rPr>
              <a:t>Landschafts- und Ortsbild; </a:t>
            </a:r>
            <a:r>
              <a:rPr lang="de-DE" dirty="0">
                <a:solidFill>
                  <a:prstClr val="black"/>
                </a:solidFill>
              </a:rPr>
              <a:t>Beeinträchtigungen können </a:t>
            </a:r>
            <a:r>
              <a:rPr lang="de-DE" dirty="0" smtClean="0">
                <a:solidFill>
                  <a:prstClr val="black"/>
                </a:solidFill>
              </a:rPr>
              <a:t>gemindert werden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15094" y="1576918"/>
            <a:ext cx="11503547" cy="4442933"/>
          </a:xfrm>
        </p:spPr>
        <p:txBody>
          <a:bodyPr/>
          <a:lstStyle/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+mj-lt"/>
              </a:rPr>
              <a:t>Naturschutzrechtliche Aspekte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de-DE" sz="2400" b="1" dirty="0">
              <a:latin typeface="+mj-lt"/>
            </a:endParaRP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+mj-lt"/>
              </a:rPr>
              <a:t>Biotopfunktion</a:t>
            </a:r>
          </a:p>
          <a:p>
            <a:pPr lvl="2">
              <a:buNone/>
            </a:pPr>
            <a:endParaRPr lang="de-DE" sz="2400" b="1" dirty="0">
              <a:latin typeface="+mj-lt"/>
            </a:endParaRP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+mj-lt"/>
              </a:rPr>
              <a:t>Artenschutz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de-DE" sz="2400" b="1" dirty="0">
              <a:latin typeface="+mj-lt"/>
            </a:endParaRP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+mj-lt"/>
              </a:rPr>
              <a:t>Landschaftserleben</a:t>
            </a:r>
          </a:p>
        </p:txBody>
      </p:sp>
    </p:spTree>
    <p:extLst>
      <p:ext uri="{BB962C8B-B14F-4D97-AF65-F5344CB8AC3E}">
        <p14:creationId xmlns:p14="http://schemas.microsoft.com/office/powerpoint/2010/main" val="20866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Standort Lerchenstraße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400" dirty="0" smtClean="0"/>
              <a:t>Naturschutzrechtliche Aspekte</a:t>
            </a:r>
            <a:endParaRPr lang="de-DE" sz="24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Nördlich angrenzend (nördlich der Lerchenstraße) </a:t>
            </a:r>
            <a:r>
              <a:rPr lang="de-DE" dirty="0" smtClean="0">
                <a:solidFill>
                  <a:srgbClr val="C00000"/>
                </a:solidFill>
              </a:rPr>
              <a:t>Naturschutzgebiet</a:t>
            </a:r>
            <a:r>
              <a:rPr lang="de-DE" dirty="0" smtClean="0"/>
              <a:t> </a:t>
            </a:r>
            <a:r>
              <a:rPr lang="de-DE" dirty="0" err="1" smtClean="0"/>
              <a:t>Hammersbecker</a:t>
            </a:r>
            <a:r>
              <a:rPr lang="de-DE" dirty="0" smtClean="0"/>
              <a:t> Wiesen</a:t>
            </a:r>
          </a:p>
          <a:p>
            <a:endParaRPr lang="de-DE" dirty="0"/>
          </a:p>
          <a:p>
            <a:r>
              <a:rPr lang="de-DE" dirty="0" smtClean="0"/>
              <a:t>Westlich angrenzend </a:t>
            </a:r>
          </a:p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Landschaftsschutzgebiet</a:t>
            </a:r>
            <a:r>
              <a:rPr lang="de-DE" dirty="0" smtClean="0"/>
              <a:t> Bremen 1968 entlang der </a:t>
            </a:r>
            <a:r>
              <a:rPr lang="de-DE" dirty="0" err="1" smtClean="0"/>
              <a:t>Beckedorfer</a:t>
            </a:r>
            <a:r>
              <a:rPr lang="de-DE" dirty="0" smtClean="0"/>
              <a:t> </a:t>
            </a:r>
            <a:r>
              <a:rPr lang="de-DE" dirty="0" err="1" smtClean="0"/>
              <a:t>Beeke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Der Standort </a:t>
            </a:r>
            <a:r>
              <a:rPr lang="de-DE" dirty="0"/>
              <a:t>selbst hat keinen </a:t>
            </a:r>
            <a:r>
              <a:rPr lang="de-DE" dirty="0" smtClean="0"/>
              <a:t>Schutz</a:t>
            </a:r>
            <a:r>
              <a:rPr lang="de-DE" b="1" dirty="0" smtClean="0"/>
              <a:t>gebiet</a:t>
            </a:r>
            <a:r>
              <a:rPr lang="de-DE" dirty="0" smtClean="0"/>
              <a:t>sstatus;</a:t>
            </a:r>
          </a:p>
          <a:p>
            <a:r>
              <a:rPr lang="de-DE" dirty="0"/>
              <a:t>d</a:t>
            </a:r>
            <a:r>
              <a:rPr lang="de-DE" dirty="0" smtClean="0"/>
              <a:t>ie Grünlandfläche ist aber aufgrund ihrer Artenzusammensetzung dem Biotoptyp </a:t>
            </a:r>
            <a:r>
              <a:rPr lang="de-DE" dirty="0" err="1" smtClean="0"/>
              <a:t>Mesophiles</a:t>
            </a:r>
            <a:r>
              <a:rPr lang="de-DE" dirty="0" smtClean="0"/>
              <a:t> Grünland zuzuordnen und ist damit ein </a:t>
            </a:r>
            <a:r>
              <a:rPr lang="de-DE" b="1" dirty="0" smtClean="0"/>
              <a:t>nach §30 BNatSchG gesetzlich geschütztes Biotop</a:t>
            </a:r>
            <a:r>
              <a:rPr lang="de-DE" dirty="0" smtClean="0"/>
              <a:t>. Dies bedeutet, dass Handlungen, die zu einer Zerstörung oder sonstigen Beeinträchtigung führen können, grundsätzlich verboten sind. Wenn die Beeinträchtigungen ausgeglichen werden können, kann eine Ausnahme zugelassen werden.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5094" y="1408662"/>
            <a:ext cx="5663999" cy="43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Standort Lerchenstraße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15094" y="1034870"/>
            <a:ext cx="11497821" cy="4984930"/>
          </a:xfrm>
        </p:spPr>
        <p:txBody>
          <a:bodyPr/>
          <a:lstStyle/>
          <a:p>
            <a:r>
              <a:rPr lang="de-DE" sz="2400" dirty="0" smtClean="0"/>
              <a:t>Biotopfunktion</a:t>
            </a: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15093" y="1408664"/>
            <a:ext cx="11503547" cy="4611188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Teil einer vielfältig gegliederten Landschaft mit naturnahen Elementen im </a:t>
            </a:r>
            <a:r>
              <a:rPr lang="de-DE" sz="2200" dirty="0" err="1" smtClean="0"/>
              <a:t>Talraum</a:t>
            </a:r>
            <a:r>
              <a:rPr lang="de-DE" sz="2200" dirty="0" smtClean="0"/>
              <a:t> der </a:t>
            </a:r>
            <a:r>
              <a:rPr lang="de-DE" sz="2200" dirty="0" err="1" smtClean="0"/>
              <a:t>Beckedorfer</a:t>
            </a:r>
            <a:r>
              <a:rPr lang="de-DE" sz="2200" dirty="0" smtClean="0"/>
              <a:t> </a:t>
            </a:r>
            <a:r>
              <a:rPr lang="de-DE" sz="2200" dirty="0" err="1" smtClean="0"/>
              <a:t>Beeke</a:t>
            </a:r>
            <a:r>
              <a:rPr lang="de-DE" sz="2200" dirty="0" smtClean="0"/>
              <a:t>, die gemäß Landschaftsprogramm Bremen zu sichern und zu entwickeln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Der Bau eines Mobilfunkmastes würde gemäß Angaben des Antragstellers zu einem Verlust von ca. 160m² </a:t>
            </a:r>
            <a:r>
              <a:rPr lang="de-DE" sz="2200" dirty="0" err="1" smtClean="0"/>
              <a:t>mesophilem</a:t>
            </a:r>
            <a:r>
              <a:rPr lang="de-DE" sz="2200" dirty="0" smtClean="0"/>
              <a:t> Grünland führen. Betroffen ist neben der Biotopfunktion auch die biotische Ertragsfunktion im selben Umfang.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Die Möglichkeit der Kompensation dieses Biotopverlustes im näheren Umfeld befindet sich derzeit noch in der Prüfung.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Temporär würden Flächen für Zuwegung und Montage in Anspruch genommen, die nach Bauende wiederhergestellt werden können.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8633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Standort Lerchenstraße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15094" y="1149498"/>
            <a:ext cx="11497821" cy="467995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Artenschutz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15094" y="1576918"/>
            <a:ext cx="11503547" cy="4442933"/>
          </a:xfrm>
        </p:spPr>
        <p:txBody>
          <a:bodyPr/>
          <a:lstStyle/>
          <a:p>
            <a:pPr lvl="2">
              <a:buNone/>
            </a:pPr>
            <a:r>
              <a:rPr lang="de-DE" sz="2400" dirty="0" smtClean="0">
                <a:latin typeface="+mj-lt"/>
              </a:rPr>
              <a:t>Teil eines wichtigen Amphibien-Wandergebietes zwischen </a:t>
            </a:r>
            <a:r>
              <a:rPr lang="de-DE" sz="2400" dirty="0" err="1" smtClean="0">
                <a:latin typeface="+mj-lt"/>
              </a:rPr>
              <a:t>Hammersbecker</a:t>
            </a:r>
            <a:r>
              <a:rPr lang="de-DE" sz="2400" dirty="0" smtClean="0">
                <a:latin typeface="+mj-lt"/>
              </a:rPr>
              <a:t> Wiesen und den südlich gelegenen Gewässern</a:t>
            </a:r>
          </a:p>
          <a:p>
            <a:pPr lvl="2">
              <a:buNone/>
            </a:pPr>
            <a:r>
              <a:rPr lang="de-DE" sz="2400" dirty="0">
                <a:latin typeface="+mj-lt"/>
              </a:rPr>
              <a:t>d</a:t>
            </a:r>
            <a:r>
              <a:rPr lang="de-DE" sz="2400" dirty="0" smtClean="0">
                <a:latin typeface="+mj-lt"/>
              </a:rPr>
              <a:t>aher Sperrung der Lerchenstraße in der Zeit der Amphibienwanderungen</a:t>
            </a:r>
          </a:p>
          <a:p>
            <a:pPr lvl="2">
              <a:buNone/>
            </a:pPr>
            <a:endParaRPr lang="de-DE" sz="2400" dirty="0" smtClean="0">
              <a:latin typeface="+mj-lt"/>
            </a:endParaRPr>
          </a:p>
          <a:p>
            <a:pPr lvl="2">
              <a:buNone/>
            </a:pPr>
            <a:r>
              <a:rPr lang="de-DE" sz="2400" dirty="0" smtClean="0">
                <a:latin typeface="+mj-lt"/>
              </a:rPr>
              <a:t>Mögliche Maßnahmen zur Vermeidung von Beeinträchtigungen für Vögel, Fledermäuse und Amphibien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Erhalt der Gehölze im Umfeld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Bauzeit außerhalb der Vogelbrut- und Amphibienwanderzeit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Ggf. amphibiensichere Abzäunung der Baugrube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Belag der Nebenanlagen mit Rasengittersteinen statt Schotter zur besseren „Überwegbarkeit“</a:t>
            </a:r>
          </a:p>
          <a:p>
            <a:pPr marL="342900" lvl="2" indent="-342900">
              <a:buFontTx/>
              <a:buChar char="-"/>
            </a:pPr>
            <a:endParaRPr lang="de-DE" sz="2400" b="1" dirty="0" smtClean="0">
              <a:latin typeface="+mj-lt"/>
            </a:endParaRPr>
          </a:p>
          <a:p>
            <a:pPr lvl="2">
              <a:buNone/>
            </a:pPr>
            <a:endParaRPr lang="de-DE" sz="2400" b="1" dirty="0">
              <a:latin typeface="+mj-lt"/>
            </a:endParaRPr>
          </a:p>
          <a:p>
            <a:pPr lvl="2">
              <a:buNone/>
            </a:pPr>
            <a:endParaRPr lang="de-D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46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Standort Lerchenstraße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15094" y="1576918"/>
            <a:ext cx="11503547" cy="4442933"/>
          </a:xfrm>
        </p:spPr>
        <p:txBody>
          <a:bodyPr/>
          <a:lstStyle/>
          <a:p>
            <a:pPr lvl="2">
              <a:buNone/>
            </a:pPr>
            <a:r>
              <a:rPr lang="de-DE" sz="2400" b="1" dirty="0" smtClean="0">
                <a:latin typeface="+mj-lt"/>
              </a:rPr>
              <a:t>Landschaftserleben</a:t>
            </a:r>
          </a:p>
          <a:p>
            <a:pPr lvl="2">
              <a:buNone/>
            </a:pPr>
            <a:endParaRPr lang="de-DE" sz="2400" b="1" dirty="0">
              <a:latin typeface="+mj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Gemäß Landschaftsprogramm weist der Bereich eine hohe Bedeutung für das Erleben von Natur und Landschaft auf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sz="2400" dirty="0">
              <a:latin typeface="+mj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Mobilfunkmast als technische, die Vegetation hoch überragende Struktur würde sich sehr negativ auf das Landschaftsbild auswirken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sz="2400" dirty="0">
              <a:latin typeface="+mj-lt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Handlungsanleitung zur Anwendung der naturschutzrechtlichen Eingriffsregelung in Bremen: Maßnahmen, die das </a:t>
            </a:r>
            <a:r>
              <a:rPr lang="de-DE" sz="2400" dirty="0">
                <a:latin typeface="+mj-lt"/>
              </a:rPr>
              <a:t>L</a:t>
            </a:r>
            <a:r>
              <a:rPr lang="de-DE" sz="2400" dirty="0" smtClean="0">
                <a:latin typeface="+mj-lt"/>
              </a:rPr>
              <a:t>andschaftsbild aufwerten oder den Blick auf den Mast abschirmen, sind in der Nähe umzusetzen</a:t>
            </a:r>
          </a:p>
          <a:p>
            <a:pPr lvl="2">
              <a:buNone/>
            </a:pPr>
            <a:endParaRPr lang="de-DE" sz="2400" b="1" dirty="0">
              <a:latin typeface="+mj-lt"/>
            </a:endParaRPr>
          </a:p>
          <a:p>
            <a:pPr lvl="2">
              <a:buNone/>
            </a:pPr>
            <a:endParaRPr lang="de-DE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6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Standort Schützenverein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400" dirty="0" smtClean="0"/>
              <a:t>Naturschutzrechtliche Aspekte</a:t>
            </a:r>
            <a:endParaRPr lang="de-DE" sz="24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Der Standort </a:t>
            </a:r>
            <a:r>
              <a:rPr lang="de-DE" dirty="0"/>
              <a:t>hat keinen </a:t>
            </a:r>
            <a:r>
              <a:rPr lang="de-DE" dirty="0" err="1" smtClean="0"/>
              <a:t>Schutzgebietstatus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Landschaftsschutzgebiet</a:t>
            </a:r>
            <a:r>
              <a:rPr lang="de-DE" dirty="0"/>
              <a:t> Bremen 1968 entlang der </a:t>
            </a:r>
            <a:r>
              <a:rPr lang="de-DE" dirty="0" err="1"/>
              <a:t>Beckedorfer</a:t>
            </a:r>
            <a:r>
              <a:rPr lang="de-DE" dirty="0"/>
              <a:t> </a:t>
            </a:r>
            <a:r>
              <a:rPr lang="de-DE" dirty="0" err="1"/>
              <a:t>Beeke</a:t>
            </a:r>
            <a:r>
              <a:rPr lang="de-DE" dirty="0"/>
              <a:t> in ca. 320m Entfernung</a:t>
            </a:r>
          </a:p>
          <a:p>
            <a:endParaRPr lang="de-DE" dirty="0"/>
          </a:p>
        </p:txBody>
      </p:sp>
      <p:pic>
        <p:nvPicPr>
          <p:cNvPr id="10" name="Grafik 9"/>
          <p:cNvPicPr/>
          <p:nvPr/>
        </p:nvPicPr>
        <p:blipFill>
          <a:blip r:embed="rId2"/>
          <a:stretch>
            <a:fillRect/>
          </a:stretch>
        </p:blipFill>
        <p:spPr>
          <a:xfrm>
            <a:off x="315094" y="1408663"/>
            <a:ext cx="5663999" cy="46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Standort Schützenverein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15094" y="1034870"/>
            <a:ext cx="11497821" cy="4984930"/>
          </a:xfrm>
        </p:spPr>
        <p:txBody>
          <a:bodyPr/>
          <a:lstStyle/>
          <a:p>
            <a:r>
              <a:rPr lang="de-DE" sz="2400" dirty="0" smtClean="0"/>
              <a:t>Biotopfunktion</a:t>
            </a: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15093" y="1408664"/>
            <a:ext cx="11503547" cy="4611188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Unmittelbar angrenzend an eine Grünfläche mit vielfältigen Biotopstrukturen und Gehölzbestand, die gemäß Landschaftsprogramm Bremen zu sichern und zu entwickeln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Der Bau eines Mobilfunkmastes würde zu einem Verlust von Scherrasen (von sehr geringem Wert für die Biotopfunktion) führen</a:t>
            </a:r>
          </a:p>
          <a:p>
            <a:endParaRPr lang="de-D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Die Möglichkeit der Kompensation dieses Biotopverlustes im näheren Umfeld dürfte gegeben 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Temporär würden Flächen für Zuwegung und Montage in Anspruch genommen, die nach Bauende wiederhergestellt werden können.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970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Standort </a:t>
            </a:r>
            <a:r>
              <a:rPr lang="de-DE" dirty="0" smtClean="0">
                <a:solidFill>
                  <a:prstClr val="black"/>
                </a:solidFill>
              </a:rPr>
              <a:t>Schützenverein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Beurteilung der Standortvorschläge aus naturschutzfachlicher Sicht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15094" y="1149498"/>
            <a:ext cx="11497821" cy="4679950"/>
          </a:xfrm>
        </p:spPr>
        <p:txBody>
          <a:bodyPr/>
          <a:lstStyle/>
          <a:p>
            <a:r>
              <a:rPr lang="de-DE" sz="2400" dirty="0">
                <a:latin typeface="+mj-lt"/>
              </a:rPr>
              <a:t>Artenschutz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15094" y="1576918"/>
            <a:ext cx="11503547" cy="4442933"/>
          </a:xfrm>
        </p:spPr>
        <p:txBody>
          <a:bodyPr/>
          <a:lstStyle/>
          <a:p>
            <a:pPr lvl="2">
              <a:buNone/>
            </a:pPr>
            <a:r>
              <a:rPr lang="de-DE" sz="2400" dirty="0" smtClean="0">
                <a:latin typeface="+mj-lt"/>
              </a:rPr>
              <a:t>Es liegen keine Angaben zum Arteninventar des Standortes vor. In den nahe gelegenen Gehölzbeständen ist eine </a:t>
            </a:r>
            <a:r>
              <a:rPr lang="de-DE" sz="2400" dirty="0" err="1" smtClean="0">
                <a:latin typeface="+mj-lt"/>
              </a:rPr>
              <a:t>Habitateignung</a:t>
            </a:r>
            <a:r>
              <a:rPr lang="de-DE" sz="2400" dirty="0" smtClean="0">
                <a:latin typeface="+mj-lt"/>
              </a:rPr>
              <a:t> für Vögel und Fledermäuse zu erwarten. Die </a:t>
            </a:r>
            <a:r>
              <a:rPr lang="de-DE" sz="2400" dirty="0" err="1" smtClean="0">
                <a:latin typeface="+mj-lt"/>
              </a:rPr>
              <a:t>Habitatfunktion</a:t>
            </a:r>
            <a:r>
              <a:rPr lang="de-DE" sz="2400" dirty="0" smtClean="0">
                <a:latin typeface="+mj-lt"/>
              </a:rPr>
              <a:t> für Amphibien ist als deutlich geringer einzuschätzen als an der Lerchenstraße</a:t>
            </a:r>
          </a:p>
          <a:p>
            <a:pPr lvl="2">
              <a:buNone/>
            </a:pPr>
            <a:endParaRPr lang="de-DE" sz="2400" dirty="0" smtClean="0">
              <a:latin typeface="+mj-lt"/>
            </a:endParaRPr>
          </a:p>
          <a:p>
            <a:pPr lvl="2">
              <a:buNone/>
            </a:pPr>
            <a:r>
              <a:rPr lang="de-DE" sz="2400" dirty="0" smtClean="0">
                <a:latin typeface="+mj-lt"/>
              </a:rPr>
              <a:t>Mögliche Maßnahmen zur Vermeidung von Beeinträchtigungen für Vögel, Fledermäuse und Amphibien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Erhalt der Gehölze im Umfeld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Bauzeit außerhalb der Vogelbrut- und Amphibienwanderzeit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Ggf. amphibiensichere Abzäunung der Baugrube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+mj-lt"/>
              </a:rPr>
              <a:t>Belag der Nebenanlagen mit Rasengittersteinen statt Schotter zur besseren „Überwegbarkeit“</a:t>
            </a:r>
          </a:p>
          <a:p>
            <a:pPr marL="342900" lvl="2" indent="-342900">
              <a:buFontTx/>
              <a:buChar char="-"/>
            </a:pPr>
            <a:endParaRPr lang="de-DE" sz="2400" b="1" dirty="0" smtClean="0">
              <a:latin typeface="+mj-lt"/>
            </a:endParaRPr>
          </a:p>
          <a:p>
            <a:pPr lvl="2">
              <a:buNone/>
            </a:pPr>
            <a:endParaRPr lang="de-DE" sz="2400" b="1" dirty="0">
              <a:latin typeface="+mj-lt"/>
            </a:endParaRPr>
          </a:p>
          <a:p>
            <a:pPr lvl="2">
              <a:buNone/>
            </a:pPr>
            <a:endParaRPr lang="de-D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1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Breitbild</PresentationFormat>
  <Paragraphs>111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Office-Design</vt:lpstr>
      <vt:lpstr>Standorte Mobilfunkmasten in Aumund-Hammersbeck Sitzung des Beirates Vegesack am 18.12.2023 – TOP 6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  <vt:lpstr>Beurteilung der Standortvorschläge aus naturschutzfachlicher Sicht</vt:lpstr>
    </vt:vector>
  </TitlesOfParts>
  <Company>Hochschule für Gestaltung Karlsruhe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Schulte-Loh, Gunnar (SUBV)</dc:creator>
  <cp:lastModifiedBy>Pape, Hanna (SUBV)</cp:lastModifiedBy>
  <cp:revision>30</cp:revision>
  <dcterms:created xsi:type="dcterms:W3CDTF">2013-05-29T07:08:59Z</dcterms:created>
  <dcterms:modified xsi:type="dcterms:W3CDTF">2023-12-18T17:14:05Z</dcterms:modified>
</cp:coreProperties>
</file>