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74" r:id="rId3"/>
    <p:sldId id="339" r:id="rId4"/>
    <p:sldId id="338" r:id="rId5"/>
    <p:sldId id="341" r:id="rId6"/>
    <p:sldId id="334" r:id="rId7"/>
    <p:sldId id="327" r:id="rId8"/>
    <p:sldId id="331" r:id="rId9"/>
    <p:sldId id="332" r:id="rId10"/>
    <p:sldId id="345" r:id="rId11"/>
    <p:sldId id="335" r:id="rId12"/>
    <p:sldId id="330" r:id="rId13"/>
    <p:sldId id="325" r:id="rId14"/>
    <p:sldId id="326" r:id="rId15"/>
    <p:sldId id="318" r:id="rId16"/>
    <p:sldId id="328" r:id="rId17"/>
    <p:sldId id="337" r:id="rId18"/>
    <p:sldId id="349" r:id="rId19"/>
    <p:sldId id="319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.feldkoetter" initials="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6" autoAdjust="0"/>
    <p:restoredTop sz="88000" autoAdjust="0"/>
  </p:normalViewPr>
  <p:slideViewPr>
    <p:cSldViewPr>
      <p:cViewPr varScale="1">
        <p:scale>
          <a:sx n="98" d="100"/>
          <a:sy n="98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A8CA1-3C1D-4DF0-8A7A-F53BB8EDD9E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0292235-FA4D-4537-BC00-AB380A82B089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Umwelt</a:t>
          </a:r>
        </a:p>
      </dgm:t>
    </dgm:pt>
    <dgm:pt modelId="{2C8B7629-B0A6-42BA-9679-1F7DD4731F61}" type="parTrans" cxnId="{86839A15-18BE-49F5-8E17-55948B494664}">
      <dgm:prSet/>
      <dgm:spPr/>
      <dgm:t>
        <a:bodyPr/>
        <a:lstStyle/>
        <a:p>
          <a:endParaRPr lang="de-DE"/>
        </a:p>
      </dgm:t>
    </dgm:pt>
    <dgm:pt modelId="{552B3DD4-0107-4AF6-B08E-DD2843CCEDFA}" type="sibTrans" cxnId="{86839A15-18BE-49F5-8E17-55948B494664}">
      <dgm:prSet/>
      <dgm:spPr>
        <a:solidFill>
          <a:srgbClr val="0070C0"/>
        </a:solidFill>
      </dgm:spPr>
      <dgm:t>
        <a:bodyPr/>
        <a:lstStyle/>
        <a:p>
          <a:endParaRPr lang="de-DE"/>
        </a:p>
      </dgm:t>
    </dgm:pt>
    <dgm:pt modelId="{37776214-4D23-434E-8006-97076D597A94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Soziales</a:t>
          </a:r>
        </a:p>
      </dgm:t>
    </dgm:pt>
    <dgm:pt modelId="{D86975E9-FC14-4748-9BEE-A786CF799F7C}" type="parTrans" cxnId="{E04525CD-C130-4631-8485-03936D938914}">
      <dgm:prSet/>
      <dgm:spPr/>
      <dgm:t>
        <a:bodyPr/>
        <a:lstStyle/>
        <a:p>
          <a:endParaRPr lang="de-DE"/>
        </a:p>
      </dgm:t>
    </dgm:pt>
    <dgm:pt modelId="{828A5C6B-D725-4BA6-B917-09DEEBE58B8B}" type="sibTrans" cxnId="{E04525CD-C130-4631-8485-03936D938914}">
      <dgm:prSet/>
      <dgm:spPr>
        <a:solidFill>
          <a:srgbClr val="7030A0"/>
        </a:solidFill>
      </dgm:spPr>
      <dgm:t>
        <a:bodyPr/>
        <a:lstStyle/>
        <a:p>
          <a:endParaRPr lang="de-DE"/>
        </a:p>
      </dgm:t>
    </dgm:pt>
    <dgm:pt modelId="{8E2233FD-7EB0-4068-BBEE-090208FD4A47}">
      <dgm:prSet phldrT="[Text]"/>
      <dgm:spPr/>
      <dgm:t>
        <a:bodyPr/>
        <a:lstStyle/>
        <a:p>
          <a:endParaRPr lang="de-DE" dirty="0"/>
        </a:p>
      </dgm:t>
    </dgm:pt>
    <dgm:pt modelId="{A194D162-CDB9-4F83-970A-24319D95D2DB}" type="parTrans" cxnId="{E47AA78F-A736-4BDC-9EBC-B501E69DFD9D}">
      <dgm:prSet/>
      <dgm:spPr/>
      <dgm:t>
        <a:bodyPr/>
        <a:lstStyle/>
        <a:p>
          <a:endParaRPr lang="de-DE"/>
        </a:p>
      </dgm:t>
    </dgm:pt>
    <dgm:pt modelId="{57885500-7FC0-40D1-A870-3297042F7D81}" type="sibTrans" cxnId="{E47AA78F-A736-4BDC-9EBC-B501E69DFD9D}">
      <dgm:prSet/>
      <dgm:spPr/>
      <dgm:t>
        <a:bodyPr/>
        <a:lstStyle/>
        <a:p>
          <a:endParaRPr lang="de-DE"/>
        </a:p>
      </dgm:t>
    </dgm:pt>
    <dgm:pt modelId="{2DE06F56-1EE1-4DFC-95BF-2BED53B9A877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Wirtschaft</a:t>
          </a:r>
        </a:p>
      </dgm:t>
    </dgm:pt>
    <dgm:pt modelId="{955D1CDA-DFEE-4FD9-B3B8-B488BB7F718A}" type="parTrans" cxnId="{4BF98C2D-E25C-43B4-B183-F1455DCFB19C}">
      <dgm:prSet/>
      <dgm:spPr/>
      <dgm:t>
        <a:bodyPr/>
        <a:lstStyle/>
        <a:p>
          <a:endParaRPr lang="de-DE"/>
        </a:p>
      </dgm:t>
    </dgm:pt>
    <dgm:pt modelId="{AE1448F1-F47E-4E55-9097-26193E17815A}" type="sibTrans" cxnId="{4BF98C2D-E25C-43B4-B183-F1455DCFB19C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662C5842-5CF6-4176-BE0D-FBD708DC748A}">
      <dgm:prSet phldrT="[Text]"/>
      <dgm:spPr/>
      <dgm:t>
        <a:bodyPr/>
        <a:lstStyle/>
        <a:p>
          <a:endParaRPr lang="de-DE" dirty="0"/>
        </a:p>
      </dgm:t>
    </dgm:pt>
    <dgm:pt modelId="{2047F34C-34A1-4BC7-9FDC-58219BDBBFBC}" type="parTrans" cxnId="{D4366964-AD35-4380-90CA-C85882650017}">
      <dgm:prSet/>
      <dgm:spPr/>
      <dgm:t>
        <a:bodyPr/>
        <a:lstStyle/>
        <a:p>
          <a:endParaRPr lang="de-DE"/>
        </a:p>
      </dgm:t>
    </dgm:pt>
    <dgm:pt modelId="{2366F9CB-A75E-4882-9127-32F1FC903F9C}" type="sibTrans" cxnId="{D4366964-AD35-4380-90CA-C85882650017}">
      <dgm:prSet/>
      <dgm:spPr/>
      <dgm:t>
        <a:bodyPr/>
        <a:lstStyle/>
        <a:p>
          <a:endParaRPr lang="de-DE"/>
        </a:p>
      </dgm:t>
    </dgm:pt>
    <dgm:pt modelId="{26566A79-6688-4DDA-AE89-55140ACCCF3A}" type="pres">
      <dgm:prSet presAssocID="{0E7A8CA1-3C1D-4DF0-8A7A-F53BB8EDD9E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0A4B33E-D023-4D09-B759-A00AEF54F51A}" type="pres">
      <dgm:prSet presAssocID="{80292235-FA4D-4537-BC00-AB380A82B089}" presName="composite" presStyleCnt="0"/>
      <dgm:spPr/>
    </dgm:pt>
    <dgm:pt modelId="{79782032-3FE8-4F62-9C12-AC31753C8075}" type="pres">
      <dgm:prSet presAssocID="{80292235-FA4D-4537-BC00-AB380A82B08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D7F46A-9C8F-4BBC-B290-4AC58092329B}" type="pres">
      <dgm:prSet presAssocID="{80292235-FA4D-4537-BC00-AB380A82B08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128FD99-A7D4-43FC-BB28-6B5511A39F6D}" type="pres">
      <dgm:prSet presAssocID="{80292235-FA4D-4537-BC00-AB380A82B089}" presName="BalanceSpacing" presStyleCnt="0"/>
      <dgm:spPr/>
    </dgm:pt>
    <dgm:pt modelId="{06EA60E6-93B7-46E3-8268-B6119E59DC4A}" type="pres">
      <dgm:prSet presAssocID="{80292235-FA4D-4537-BC00-AB380A82B089}" presName="BalanceSpacing1" presStyleCnt="0"/>
      <dgm:spPr/>
    </dgm:pt>
    <dgm:pt modelId="{8578D3C0-CF4E-4599-BB4B-ABD42D577197}" type="pres">
      <dgm:prSet presAssocID="{552B3DD4-0107-4AF6-B08E-DD2843CCEDFA}" presName="Accent1Text" presStyleLbl="node1" presStyleIdx="1" presStyleCnt="6"/>
      <dgm:spPr/>
      <dgm:t>
        <a:bodyPr/>
        <a:lstStyle/>
        <a:p>
          <a:endParaRPr lang="de-DE"/>
        </a:p>
      </dgm:t>
    </dgm:pt>
    <dgm:pt modelId="{7DB44E4A-4244-4056-A70F-61D626491F87}" type="pres">
      <dgm:prSet presAssocID="{552B3DD4-0107-4AF6-B08E-DD2843CCEDFA}" presName="spaceBetweenRectangles" presStyleCnt="0"/>
      <dgm:spPr/>
    </dgm:pt>
    <dgm:pt modelId="{0905A706-07EF-4881-A535-CDDD51A7624E}" type="pres">
      <dgm:prSet presAssocID="{37776214-4D23-434E-8006-97076D597A94}" presName="composite" presStyleCnt="0"/>
      <dgm:spPr/>
    </dgm:pt>
    <dgm:pt modelId="{D2305CFD-E445-487A-BBB5-719ED59EDFE6}" type="pres">
      <dgm:prSet presAssocID="{37776214-4D23-434E-8006-97076D597A9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A14511-2407-4992-A376-21E9B61FFA0B}" type="pres">
      <dgm:prSet presAssocID="{37776214-4D23-434E-8006-97076D597A9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2E8860-D3E7-4951-AEFE-46B35815539E}" type="pres">
      <dgm:prSet presAssocID="{37776214-4D23-434E-8006-97076D597A94}" presName="BalanceSpacing" presStyleCnt="0"/>
      <dgm:spPr/>
    </dgm:pt>
    <dgm:pt modelId="{00AD38C2-C461-4888-8387-F300CC8941BB}" type="pres">
      <dgm:prSet presAssocID="{37776214-4D23-434E-8006-97076D597A94}" presName="BalanceSpacing1" presStyleCnt="0"/>
      <dgm:spPr/>
    </dgm:pt>
    <dgm:pt modelId="{329EF51A-EF88-4E4C-9767-524DB12AE906}" type="pres">
      <dgm:prSet presAssocID="{828A5C6B-D725-4BA6-B917-09DEEBE58B8B}" presName="Accent1Text" presStyleLbl="node1" presStyleIdx="3" presStyleCnt="6"/>
      <dgm:spPr/>
      <dgm:t>
        <a:bodyPr/>
        <a:lstStyle/>
        <a:p>
          <a:endParaRPr lang="de-DE"/>
        </a:p>
      </dgm:t>
    </dgm:pt>
    <dgm:pt modelId="{396E02EE-0F57-4962-BBE8-7640B23723B5}" type="pres">
      <dgm:prSet presAssocID="{828A5C6B-D725-4BA6-B917-09DEEBE58B8B}" presName="spaceBetweenRectangles" presStyleCnt="0"/>
      <dgm:spPr/>
    </dgm:pt>
    <dgm:pt modelId="{DAEB1720-A5B5-4CB0-9AB0-ADE1F20C636A}" type="pres">
      <dgm:prSet presAssocID="{2DE06F56-1EE1-4DFC-95BF-2BED53B9A877}" presName="composite" presStyleCnt="0"/>
      <dgm:spPr/>
    </dgm:pt>
    <dgm:pt modelId="{6B5D5164-637C-4F0F-896B-2B6D26470FB4}" type="pres">
      <dgm:prSet presAssocID="{2DE06F56-1EE1-4DFC-95BF-2BED53B9A87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3FBA9F-FF06-49C1-A5B5-1933EACCCB9A}" type="pres">
      <dgm:prSet presAssocID="{2DE06F56-1EE1-4DFC-95BF-2BED53B9A877}" presName="Childtext1" presStyleLbl="revTx" presStyleIdx="2" presStyleCnt="3" custScaleX="134383" custLinFactNeighborX="12879" custLinFactNeighborY="2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6D79D2-4C3C-4FBD-8284-42E1E1D82A27}" type="pres">
      <dgm:prSet presAssocID="{2DE06F56-1EE1-4DFC-95BF-2BED53B9A877}" presName="BalanceSpacing" presStyleCnt="0"/>
      <dgm:spPr/>
    </dgm:pt>
    <dgm:pt modelId="{A5840AF9-3058-4393-84C3-CFC55BDF194E}" type="pres">
      <dgm:prSet presAssocID="{2DE06F56-1EE1-4DFC-95BF-2BED53B9A877}" presName="BalanceSpacing1" presStyleCnt="0"/>
      <dgm:spPr/>
    </dgm:pt>
    <dgm:pt modelId="{E2E401C4-DD42-482C-903F-77932B2EA501}" type="pres">
      <dgm:prSet presAssocID="{AE1448F1-F47E-4E55-9097-26193E17815A}" presName="Accent1Text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D4366964-AD35-4380-90CA-C85882650017}" srcId="{2DE06F56-1EE1-4DFC-95BF-2BED53B9A877}" destId="{662C5842-5CF6-4176-BE0D-FBD708DC748A}" srcOrd="0" destOrd="0" parTransId="{2047F34C-34A1-4BC7-9FDC-58219BDBBFBC}" sibTransId="{2366F9CB-A75E-4882-9127-32F1FC903F9C}"/>
    <dgm:cxn modelId="{075FE0D5-4A0B-40BA-A562-424180ADA7D7}" type="presOf" srcId="{AE1448F1-F47E-4E55-9097-26193E17815A}" destId="{E2E401C4-DD42-482C-903F-77932B2EA501}" srcOrd="0" destOrd="0" presId="urn:microsoft.com/office/officeart/2008/layout/AlternatingHexagons"/>
    <dgm:cxn modelId="{E73E09CE-9134-4F8B-8819-231278F65F7B}" type="presOf" srcId="{828A5C6B-D725-4BA6-B917-09DEEBE58B8B}" destId="{329EF51A-EF88-4E4C-9767-524DB12AE906}" srcOrd="0" destOrd="0" presId="urn:microsoft.com/office/officeart/2008/layout/AlternatingHexagons"/>
    <dgm:cxn modelId="{7A087673-E577-4985-B0C4-DBF2735C5B2D}" type="presOf" srcId="{2DE06F56-1EE1-4DFC-95BF-2BED53B9A877}" destId="{6B5D5164-637C-4F0F-896B-2B6D26470FB4}" srcOrd="0" destOrd="0" presId="urn:microsoft.com/office/officeart/2008/layout/AlternatingHexagons"/>
    <dgm:cxn modelId="{E47AA78F-A736-4BDC-9EBC-B501E69DFD9D}" srcId="{37776214-4D23-434E-8006-97076D597A94}" destId="{8E2233FD-7EB0-4068-BBEE-090208FD4A47}" srcOrd="0" destOrd="0" parTransId="{A194D162-CDB9-4F83-970A-24319D95D2DB}" sibTransId="{57885500-7FC0-40D1-A870-3297042F7D81}"/>
    <dgm:cxn modelId="{86839A15-18BE-49F5-8E17-55948B494664}" srcId="{0E7A8CA1-3C1D-4DF0-8A7A-F53BB8EDD9ED}" destId="{80292235-FA4D-4537-BC00-AB380A82B089}" srcOrd="0" destOrd="0" parTransId="{2C8B7629-B0A6-42BA-9679-1F7DD4731F61}" sibTransId="{552B3DD4-0107-4AF6-B08E-DD2843CCEDFA}"/>
    <dgm:cxn modelId="{33E742A1-E285-4F71-9F9F-D9F25F5669A7}" type="presOf" srcId="{8E2233FD-7EB0-4068-BBEE-090208FD4A47}" destId="{34A14511-2407-4992-A376-21E9B61FFA0B}" srcOrd="0" destOrd="0" presId="urn:microsoft.com/office/officeart/2008/layout/AlternatingHexagons"/>
    <dgm:cxn modelId="{4BF98C2D-E25C-43B4-B183-F1455DCFB19C}" srcId="{0E7A8CA1-3C1D-4DF0-8A7A-F53BB8EDD9ED}" destId="{2DE06F56-1EE1-4DFC-95BF-2BED53B9A877}" srcOrd="2" destOrd="0" parTransId="{955D1CDA-DFEE-4FD9-B3B8-B488BB7F718A}" sibTransId="{AE1448F1-F47E-4E55-9097-26193E17815A}"/>
    <dgm:cxn modelId="{E04525CD-C130-4631-8485-03936D938914}" srcId="{0E7A8CA1-3C1D-4DF0-8A7A-F53BB8EDD9ED}" destId="{37776214-4D23-434E-8006-97076D597A94}" srcOrd="1" destOrd="0" parTransId="{D86975E9-FC14-4748-9BEE-A786CF799F7C}" sibTransId="{828A5C6B-D725-4BA6-B917-09DEEBE58B8B}"/>
    <dgm:cxn modelId="{BE17756C-9B01-4588-B7B7-6067505960B6}" type="presOf" srcId="{80292235-FA4D-4537-BC00-AB380A82B089}" destId="{79782032-3FE8-4F62-9C12-AC31753C8075}" srcOrd="0" destOrd="0" presId="urn:microsoft.com/office/officeart/2008/layout/AlternatingHexagons"/>
    <dgm:cxn modelId="{6F7BDDE9-281B-426C-81AB-F4AD2B406C2D}" type="presOf" srcId="{0E7A8CA1-3C1D-4DF0-8A7A-F53BB8EDD9ED}" destId="{26566A79-6688-4DDA-AE89-55140ACCCF3A}" srcOrd="0" destOrd="0" presId="urn:microsoft.com/office/officeart/2008/layout/AlternatingHexagons"/>
    <dgm:cxn modelId="{089C8939-C793-4F97-A8FC-A7D50A8B25AF}" type="presOf" srcId="{662C5842-5CF6-4176-BE0D-FBD708DC748A}" destId="{4F3FBA9F-FF06-49C1-A5B5-1933EACCCB9A}" srcOrd="0" destOrd="0" presId="urn:microsoft.com/office/officeart/2008/layout/AlternatingHexagons"/>
    <dgm:cxn modelId="{16AEC8B4-5D0C-4135-84D6-8234A4A9BF6E}" type="presOf" srcId="{37776214-4D23-434E-8006-97076D597A94}" destId="{D2305CFD-E445-487A-BBB5-719ED59EDFE6}" srcOrd="0" destOrd="0" presId="urn:microsoft.com/office/officeart/2008/layout/AlternatingHexagons"/>
    <dgm:cxn modelId="{87A20434-525B-4363-AE00-8AE740D589BD}" type="presOf" srcId="{552B3DD4-0107-4AF6-B08E-DD2843CCEDFA}" destId="{8578D3C0-CF4E-4599-BB4B-ABD42D577197}" srcOrd="0" destOrd="0" presId="urn:microsoft.com/office/officeart/2008/layout/AlternatingHexagons"/>
    <dgm:cxn modelId="{20FFA664-53BE-43B9-86AD-A8E4136BF23B}" type="presParOf" srcId="{26566A79-6688-4DDA-AE89-55140ACCCF3A}" destId="{30A4B33E-D023-4D09-B759-A00AEF54F51A}" srcOrd="0" destOrd="0" presId="urn:microsoft.com/office/officeart/2008/layout/AlternatingHexagons"/>
    <dgm:cxn modelId="{12D06350-D813-43A5-9174-BDB06AE037E7}" type="presParOf" srcId="{30A4B33E-D023-4D09-B759-A00AEF54F51A}" destId="{79782032-3FE8-4F62-9C12-AC31753C8075}" srcOrd="0" destOrd="0" presId="urn:microsoft.com/office/officeart/2008/layout/AlternatingHexagons"/>
    <dgm:cxn modelId="{4B0B6A35-8B43-4925-BCD4-52A3F90F270B}" type="presParOf" srcId="{30A4B33E-D023-4D09-B759-A00AEF54F51A}" destId="{3FD7F46A-9C8F-4BBC-B290-4AC58092329B}" srcOrd="1" destOrd="0" presId="urn:microsoft.com/office/officeart/2008/layout/AlternatingHexagons"/>
    <dgm:cxn modelId="{922408C1-3DB3-4444-B95A-C2191A9E0787}" type="presParOf" srcId="{30A4B33E-D023-4D09-B759-A00AEF54F51A}" destId="{1128FD99-A7D4-43FC-BB28-6B5511A39F6D}" srcOrd="2" destOrd="0" presId="urn:microsoft.com/office/officeart/2008/layout/AlternatingHexagons"/>
    <dgm:cxn modelId="{0493D5CE-B9D5-4702-ADCF-D17AC6326CF2}" type="presParOf" srcId="{30A4B33E-D023-4D09-B759-A00AEF54F51A}" destId="{06EA60E6-93B7-46E3-8268-B6119E59DC4A}" srcOrd="3" destOrd="0" presId="urn:microsoft.com/office/officeart/2008/layout/AlternatingHexagons"/>
    <dgm:cxn modelId="{3D547C2B-1635-4C81-995B-8EA64B1C2A02}" type="presParOf" srcId="{30A4B33E-D023-4D09-B759-A00AEF54F51A}" destId="{8578D3C0-CF4E-4599-BB4B-ABD42D577197}" srcOrd="4" destOrd="0" presId="urn:microsoft.com/office/officeart/2008/layout/AlternatingHexagons"/>
    <dgm:cxn modelId="{FA27DA03-A855-41B1-A7B7-371F771B4363}" type="presParOf" srcId="{26566A79-6688-4DDA-AE89-55140ACCCF3A}" destId="{7DB44E4A-4244-4056-A70F-61D626491F87}" srcOrd="1" destOrd="0" presId="urn:microsoft.com/office/officeart/2008/layout/AlternatingHexagons"/>
    <dgm:cxn modelId="{E1B960F6-5078-453E-A6B6-A4B4E0B29966}" type="presParOf" srcId="{26566A79-6688-4DDA-AE89-55140ACCCF3A}" destId="{0905A706-07EF-4881-A535-CDDD51A7624E}" srcOrd="2" destOrd="0" presId="urn:microsoft.com/office/officeart/2008/layout/AlternatingHexagons"/>
    <dgm:cxn modelId="{FE09C7C9-D02A-4AC4-A801-2B4FD62E899F}" type="presParOf" srcId="{0905A706-07EF-4881-A535-CDDD51A7624E}" destId="{D2305CFD-E445-487A-BBB5-719ED59EDFE6}" srcOrd="0" destOrd="0" presId="urn:microsoft.com/office/officeart/2008/layout/AlternatingHexagons"/>
    <dgm:cxn modelId="{DB5EE705-E380-4970-9AD1-7C0C5123EBEF}" type="presParOf" srcId="{0905A706-07EF-4881-A535-CDDD51A7624E}" destId="{34A14511-2407-4992-A376-21E9B61FFA0B}" srcOrd="1" destOrd="0" presId="urn:microsoft.com/office/officeart/2008/layout/AlternatingHexagons"/>
    <dgm:cxn modelId="{BC0B6777-9ED7-4DF3-B52E-3D6E3F3289E6}" type="presParOf" srcId="{0905A706-07EF-4881-A535-CDDD51A7624E}" destId="{682E8860-D3E7-4951-AEFE-46B35815539E}" srcOrd="2" destOrd="0" presId="urn:microsoft.com/office/officeart/2008/layout/AlternatingHexagons"/>
    <dgm:cxn modelId="{F98D29DA-1A65-4A9E-B518-11150B8A27B0}" type="presParOf" srcId="{0905A706-07EF-4881-A535-CDDD51A7624E}" destId="{00AD38C2-C461-4888-8387-F300CC8941BB}" srcOrd="3" destOrd="0" presId="urn:microsoft.com/office/officeart/2008/layout/AlternatingHexagons"/>
    <dgm:cxn modelId="{69A55D20-6D0E-46EF-8AF2-1A3DF8E7891D}" type="presParOf" srcId="{0905A706-07EF-4881-A535-CDDD51A7624E}" destId="{329EF51A-EF88-4E4C-9767-524DB12AE906}" srcOrd="4" destOrd="0" presId="urn:microsoft.com/office/officeart/2008/layout/AlternatingHexagons"/>
    <dgm:cxn modelId="{2B9E7709-439C-4B20-9F25-CECA47B152D1}" type="presParOf" srcId="{26566A79-6688-4DDA-AE89-55140ACCCF3A}" destId="{396E02EE-0F57-4962-BBE8-7640B23723B5}" srcOrd="3" destOrd="0" presId="urn:microsoft.com/office/officeart/2008/layout/AlternatingHexagons"/>
    <dgm:cxn modelId="{4CE0988E-0E34-415B-80E4-C09359FC0B7B}" type="presParOf" srcId="{26566A79-6688-4DDA-AE89-55140ACCCF3A}" destId="{DAEB1720-A5B5-4CB0-9AB0-ADE1F20C636A}" srcOrd="4" destOrd="0" presId="urn:microsoft.com/office/officeart/2008/layout/AlternatingHexagons"/>
    <dgm:cxn modelId="{6091D16D-5A5B-4710-847C-E85A09B5B3E7}" type="presParOf" srcId="{DAEB1720-A5B5-4CB0-9AB0-ADE1F20C636A}" destId="{6B5D5164-637C-4F0F-896B-2B6D26470FB4}" srcOrd="0" destOrd="0" presId="urn:microsoft.com/office/officeart/2008/layout/AlternatingHexagons"/>
    <dgm:cxn modelId="{A4DDE1AF-8E27-49C1-8D1A-F33FD3F719F6}" type="presParOf" srcId="{DAEB1720-A5B5-4CB0-9AB0-ADE1F20C636A}" destId="{4F3FBA9F-FF06-49C1-A5B5-1933EACCCB9A}" srcOrd="1" destOrd="0" presId="urn:microsoft.com/office/officeart/2008/layout/AlternatingHexagons"/>
    <dgm:cxn modelId="{933F233C-8F1F-4DD7-9AC7-AFA7BB042513}" type="presParOf" srcId="{DAEB1720-A5B5-4CB0-9AB0-ADE1F20C636A}" destId="{CA6D79D2-4C3C-4FBD-8284-42E1E1D82A27}" srcOrd="2" destOrd="0" presId="urn:microsoft.com/office/officeart/2008/layout/AlternatingHexagons"/>
    <dgm:cxn modelId="{ED342007-03BC-4CE5-855F-BC97AD4E8330}" type="presParOf" srcId="{DAEB1720-A5B5-4CB0-9AB0-ADE1F20C636A}" destId="{A5840AF9-3058-4393-84C3-CFC55BDF194E}" srcOrd="3" destOrd="0" presId="urn:microsoft.com/office/officeart/2008/layout/AlternatingHexagons"/>
    <dgm:cxn modelId="{8A283CA9-A8D5-4AE3-8F24-C5DB00B22A52}" type="presParOf" srcId="{DAEB1720-A5B5-4CB0-9AB0-ADE1F20C636A}" destId="{E2E401C4-DD42-482C-903F-77932B2EA50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6F16E-6807-4E50-B587-66D02372932D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AA14CC9D-65FC-427E-B6EF-28F743BF478B}">
      <dgm:prSet phldrT="[Text]"/>
      <dgm:spPr/>
      <dgm:t>
        <a:bodyPr/>
        <a:lstStyle/>
        <a:p>
          <a:r>
            <a:rPr lang="de-DE" smtClean="0"/>
            <a:t>Gemeinsame </a:t>
          </a:r>
        </a:p>
        <a:p>
          <a:r>
            <a:rPr lang="de-DE" smtClean="0"/>
            <a:t>Ziele</a:t>
          </a:r>
          <a:endParaRPr lang="de-DE" dirty="0"/>
        </a:p>
      </dgm:t>
    </dgm:pt>
    <dgm:pt modelId="{2E9E047B-7F73-45DF-9BBD-2589E0F75878}" type="parTrans" cxnId="{BADA2BA8-69AE-43F2-86ED-2229D97026C3}">
      <dgm:prSet/>
      <dgm:spPr/>
      <dgm:t>
        <a:bodyPr/>
        <a:lstStyle/>
        <a:p>
          <a:endParaRPr lang="de-DE"/>
        </a:p>
      </dgm:t>
    </dgm:pt>
    <dgm:pt modelId="{4F129411-D2C8-46E7-9B66-B0D69F0B7D24}" type="sibTrans" cxnId="{BADA2BA8-69AE-43F2-86ED-2229D97026C3}">
      <dgm:prSet/>
      <dgm:spPr/>
      <dgm:t>
        <a:bodyPr/>
        <a:lstStyle/>
        <a:p>
          <a:endParaRPr lang="de-DE"/>
        </a:p>
      </dgm:t>
    </dgm:pt>
    <dgm:pt modelId="{3DB26B6A-C160-4F2E-884A-F58EDC6005AE}">
      <dgm:prSet phldrT="[Text]"/>
      <dgm:spPr>
        <a:solidFill>
          <a:srgbClr val="00B0F0"/>
        </a:solidFill>
      </dgm:spPr>
      <dgm:t>
        <a:bodyPr/>
        <a:lstStyle/>
        <a:p>
          <a:r>
            <a:rPr lang="de-DE" smtClean="0"/>
            <a:t>Gemeinsame „Sprache“</a:t>
          </a:r>
          <a:endParaRPr lang="de-DE" dirty="0"/>
        </a:p>
      </dgm:t>
    </dgm:pt>
    <dgm:pt modelId="{4EE94F79-FB7A-4430-82ED-01685FE12FA1}" type="parTrans" cxnId="{69533338-565F-408F-8E4B-92B871BC5A8B}">
      <dgm:prSet/>
      <dgm:spPr/>
      <dgm:t>
        <a:bodyPr/>
        <a:lstStyle/>
        <a:p>
          <a:endParaRPr lang="de-DE"/>
        </a:p>
      </dgm:t>
    </dgm:pt>
    <dgm:pt modelId="{1E7B486E-0881-4AF7-8291-44F4CCCADA7B}" type="sibTrans" cxnId="{69533338-565F-408F-8E4B-92B871BC5A8B}">
      <dgm:prSet/>
      <dgm:spPr/>
      <dgm:t>
        <a:bodyPr/>
        <a:lstStyle/>
        <a:p>
          <a:endParaRPr lang="de-DE"/>
        </a:p>
      </dgm:t>
    </dgm:pt>
    <dgm:pt modelId="{4E35F7D2-8C67-48A9-99EF-58DCE627702C}">
      <dgm:prSet phldrT="[Text]"/>
      <dgm:spPr>
        <a:solidFill>
          <a:srgbClr val="7030A0"/>
        </a:solidFill>
      </dgm:spPr>
      <dgm:t>
        <a:bodyPr/>
        <a:lstStyle/>
        <a:p>
          <a:r>
            <a:rPr lang="de-DE" smtClean="0"/>
            <a:t>Gemeinsames</a:t>
          </a:r>
        </a:p>
        <a:p>
          <a:r>
            <a:rPr lang="de-DE" smtClean="0"/>
            <a:t>Handeln</a:t>
          </a:r>
          <a:endParaRPr lang="de-DE" dirty="0"/>
        </a:p>
      </dgm:t>
    </dgm:pt>
    <dgm:pt modelId="{47DA2E7B-0A3B-4500-B941-22D82D5721C3}" type="parTrans" cxnId="{8BF56DF9-3F7B-4CEF-B60A-5ABEDCD0AAEB}">
      <dgm:prSet/>
      <dgm:spPr/>
      <dgm:t>
        <a:bodyPr/>
        <a:lstStyle/>
        <a:p>
          <a:endParaRPr lang="de-DE"/>
        </a:p>
      </dgm:t>
    </dgm:pt>
    <dgm:pt modelId="{015A690F-F88C-4FCF-AC4B-0D4AC9415CED}" type="sibTrans" cxnId="{8BF56DF9-3F7B-4CEF-B60A-5ABEDCD0AAEB}">
      <dgm:prSet/>
      <dgm:spPr/>
      <dgm:t>
        <a:bodyPr/>
        <a:lstStyle/>
        <a:p>
          <a:endParaRPr lang="de-DE"/>
        </a:p>
      </dgm:t>
    </dgm:pt>
    <dgm:pt modelId="{652A79F1-0515-405D-B262-AFCEB16E3E26}" type="pres">
      <dgm:prSet presAssocID="{41A6F16E-6807-4E50-B587-66D02372932D}" presName="CompostProcess" presStyleCnt="0">
        <dgm:presLayoutVars>
          <dgm:dir/>
          <dgm:resizeHandles val="exact"/>
        </dgm:presLayoutVars>
      </dgm:prSet>
      <dgm:spPr/>
    </dgm:pt>
    <dgm:pt modelId="{26B28E22-649E-49CA-9139-9B108903DD3A}" type="pres">
      <dgm:prSet presAssocID="{41A6F16E-6807-4E50-B587-66D02372932D}" presName="arrow" presStyleLbl="bgShp" presStyleIdx="0" presStyleCnt="1"/>
      <dgm:spPr>
        <a:solidFill>
          <a:srgbClr val="92D050"/>
        </a:solidFill>
      </dgm:spPr>
    </dgm:pt>
    <dgm:pt modelId="{E79A2011-809B-4B7F-B2E5-FF21D113DF19}" type="pres">
      <dgm:prSet presAssocID="{41A6F16E-6807-4E50-B587-66D02372932D}" presName="linearProcess" presStyleCnt="0"/>
      <dgm:spPr/>
    </dgm:pt>
    <dgm:pt modelId="{5565C5A6-F956-4B3A-8AC3-83E04A5C1B24}" type="pres">
      <dgm:prSet presAssocID="{AA14CC9D-65FC-427E-B6EF-28F743BF478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63D07D-F5BA-4CCA-A307-7FE16EBC59A0}" type="pres">
      <dgm:prSet presAssocID="{4F129411-D2C8-46E7-9B66-B0D69F0B7D24}" presName="sibTrans" presStyleCnt="0"/>
      <dgm:spPr/>
    </dgm:pt>
    <dgm:pt modelId="{C700C516-E61E-421C-9043-FE392365FD9F}" type="pres">
      <dgm:prSet presAssocID="{3DB26B6A-C160-4F2E-884A-F58EDC6005A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D93FB5-2CF6-4853-9129-F0B16CEE6471}" type="pres">
      <dgm:prSet presAssocID="{1E7B486E-0881-4AF7-8291-44F4CCCADA7B}" presName="sibTrans" presStyleCnt="0"/>
      <dgm:spPr/>
    </dgm:pt>
    <dgm:pt modelId="{27491A99-1758-499A-8B01-1A2ECDE89B3F}" type="pres">
      <dgm:prSet presAssocID="{4E35F7D2-8C67-48A9-99EF-58DCE627702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9533338-565F-408F-8E4B-92B871BC5A8B}" srcId="{41A6F16E-6807-4E50-B587-66D02372932D}" destId="{3DB26B6A-C160-4F2E-884A-F58EDC6005AE}" srcOrd="1" destOrd="0" parTransId="{4EE94F79-FB7A-4430-82ED-01685FE12FA1}" sibTransId="{1E7B486E-0881-4AF7-8291-44F4CCCADA7B}"/>
    <dgm:cxn modelId="{156EFEE5-D273-4AEA-90AF-B156E449989E}" type="presOf" srcId="{3DB26B6A-C160-4F2E-884A-F58EDC6005AE}" destId="{C700C516-E61E-421C-9043-FE392365FD9F}" srcOrd="0" destOrd="0" presId="urn:microsoft.com/office/officeart/2005/8/layout/hProcess9"/>
    <dgm:cxn modelId="{BADA2BA8-69AE-43F2-86ED-2229D97026C3}" srcId="{41A6F16E-6807-4E50-B587-66D02372932D}" destId="{AA14CC9D-65FC-427E-B6EF-28F743BF478B}" srcOrd="0" destOrd="0" parTransId="{2E9E047B-7F73-45DF-9BBD-2589E0F75878}" sibTransId="{4F129411-D2C8-46E7-9B66-B0D69F0B7D24}"/>
    <dgm:cxn modelId="{12E62F3A-DC8C-46CA-B85E-CE793D270FB4}" type="presOf" srcId="{41A6F16E-6807-4E50-B587-66D02372932D}" destId="{652A79F1-0515-405D-B262-AFCEB16E3E26}" srcOrd="0" destOrd="0" presId="urn:microsoft.com/office/officeart/2005/8/layout/hProcess9"/>
    <dgm:cxn modelId="{2624AF15-7989-4C47-8CFC-462447A484DE}" type="presOf" srcId="{4E35F7D2-8C67-48A9-99EF-58DCE627702C}" destId="{27491A99-1758-499A-8B01-1A2ECDE89B3F}" srcOrd="0" destOrd="0" presId="urn:microsoft.com/office/officeart/2005/8/layout/hProcess9"/>
    <dgm:cxn modelId="{382AD08E-D340-4124-BE76-CD2B10B61C04}" type="presOf" srcId="{AA14CC9D-65FC-427E-B6EF-28F743BF478B}" destId="{5565C5A6-F956-4B3A-8AC3-83E04A5C1B24}" srcOrd="0" destOrd="0" presId="urn:microsoft.com/office/officeart/2005/8/layout/hProcess9"/>
    <dgm:cxn modelId="{8BF56DF9-3F7B-4CEF-B60A-5ABEDCD0AAEB}" srcId="{41A6F16E-6807-4E50-B587-66D02372932D}" destId="{4E35F7D2-8C67-48A9-99EF-58DCE627702C}" srcOrd="2" destOrd="0" parTransId="{47DA2E7B-0A3B-4500-B941-22D82D5721C3}" sibTransId="{015A690F-F88C-4FCF-AC4B-0D4AC9415CED}"/>
    <dgm:cxn modelId="{2551A06F-ABEE-4644-BE0D-F6A974E4A80C}" type="presParOf" srcId="{652A79F1-0515-405D-B262-AFCEB16E3E26}" destId="{26B28E22-649E-49CA-9139-9B108903DD3A}" srcOrd="0" destOrd="0" presId="urn:microsoft.com/office/officeart/2005/8/layout/hProcess9"/>
    <dgm:cxn modelId="{C09C78F4-621A-4BBF-963D-61E10780CCA9}" type="presParOf" srcId="{652A79F1-0515-405D-B262-AFCEB16E3E26}" destId="{E79A2011-809B-4B7F-B2E5-FF21D113DF19}" srcOrd="1" destOrd="0" presId="urn:microsoft.com/office/officeart/2005/8/layout/hProcess9"/>
    <dgm:cxn modelId="{5B39ABDF-93BC-4FDD-93BC-3CB0AD5800BC}" type="presParOf" srcId="{E79A2011-809B-4B7F-B2E5-FF21D113DF19}" destId="{5565C5A6-F956-4B3A-8AC3-83E04A5C1B24}" srcOrd="0" destOrd="0" presId="urn:microsoft.com/office/officeart/2005/8/layout/hProcess9"/>
    <dgm:cxn modelId="{37969108-05F3-4DAC-87B2-5C0583274276}" type="presParOf" srcId="{E79A2011-809B-4B7F-B2E5-FF21D113DF19}" destId="{0663D07D-F5BA-4CCA-A307-7FE16EBC59A0}" srcOrd="1" destOrd="0" presId="urn:microsoft.com/office/officeart/2005/8/layout/hProcess9"/>
    <dgm:cxn modelId="{8940F519-C6A8-4938-8E57-1113E5A15DE5}" type="presParOf" srcId="{E79A2011-809B-4B7F-B2E5-FF21D113DF19}" destId="{C700C516-E61E-421C-9043-FE392365FD9F}" srcOrd="2" destOrd="0" presId="urn:microsoft.com/office/officeart/2005/8/layout/hProcess9"/>
    <dgm:cxn modelId="{6B36771F-EC09-4A66-A39F-C2FD23B0B0DF}" type="presParOf" srcId="{E79A2011-809B-4B7F-B2E5-FF21D113DF19}" destId="{CCD93FB5-2CF6-4853-9129-F0B16CEE6471}" srcOrd="3" destOrd="0" presId="urn:microsoft.com/office/officeart/2005/8/layout/hProcess9"/>
    <dgm:cxn modelId="{43B24BDE-A624-4EE8-AE98-4B8C2E4E275E}" type="presParOf" srcId="{E79A2011-809B-4B7F-B2E5-FF21D113DF19}" destId="{27491A99-1758-499A-8B01-1A2ECDE89B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82032-3FE8-4F62-9C12-AC31753C8075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solidFill>
                <a:schemeClr val="tx1"/>
              </a:solidFill>
            </a:rPr>
            <a:t>Umwelt</a:t>
          </a:r>
        </a:p>
      </dsp:txBody>
      <dsp:txXfrm rot="-5400000">
        <a:off x="2932264" y="234830"/>
        <a:ext cx="902150" cy="1036955"/>
      </dsp:txXfrm>
    </dsp:sp>
    <dsp:sp modelId="{3FD7F46A-9C8F-4BBC-B290-4AC58092329B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8D3C0-CF4E-4599-BB4B-ABD42D577197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516784" y="234830"/>
        <a:ext cx="902150" cy="1036955"/>
      </dsp:txXfrm>
    </dsp:sp>
    <dsp:sp modelId="{D2305CFD-E445-487A-BBB5-719ED59EDFE6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solidFill>
                <a:schemeClr val="tx1"/>
              </a:solidFill>
            </a:rPr>
            <a:t>Soziales</a:t>
          </a:r>
        </a:p>
      </dsp:txBody>
      <dsp:txXfrm rot="-5400000">
        <a:off x="2221812" y="1513522"/>
        <a:ext cx="902150" cy="1036955"/>
      </dsp:txXfrm>
    </dsp:sp>
    <dsp:sp modelId="{34A14511-2407-4992-A376-21E9B61FFA0B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336351" y="1580058"/>
        <a:ext cx="1626989" cy="903882"/>
      </dsp:txXfrm>
    </dsp:sp>
    <dsp:sp modelId="{329EF51A-EF88-4E4C-9767-524DB12AE906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3637293" y="1513522"/>
        <a:ext cx="902150" cy="1036955"/>
      </dsp:txXfrm>
    </dsp:sp>
    <dsp:sp modelId="{6B5D5164-637C-4F0F-896B-2B6D26470FB4}">
      <dsp:nvSpPr>
        <dsp:cNvPr id="0" name=""/>
        <dsp:cNvSpPr/>
      </dsp:nvSpPr>
      <dsp:spPr>
        <a:xfrm rot="5400000">
          <a:off x="2485591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solidFill>
                <a:schemeClr val="tx1"/>
              </a:solidFill>
            </a:rPr>
            <a:t>Wirtschaft</a:t>
          </a:r>
        </a:p>
      </dsp:txBody>
      <dsp:txXfrm rot="-5400000">
        <a:off x="2787751" y="2792215"/>
        <a:ext cx="902150" cy="1036955"/>
      </dsp:txXfrm>
    </dsp:sp>
    <dsp:sp modelId="{4F3FBA9F-FF06-49C1-A5B5-1933EACCCB9A}">
      <dsp:nvSpPr>
        <dsp:cNvPr id="0" name=""/>
        <dsp:cNvSpPr/>
      </dsp:nvSpPr>
      <dsp:spPr>
        <a:xfrm>
          <a:off x="3836723" y="2880318"/>
          <a:ext cx="2259276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3836723" y="2880318"/>
        <a:ext cx="2259276" cy="903882"/>
      </dsp:txXfrm>
    </dsp:sp>
    <dsp:sp modelId="{E2E401C4-DD42-482C-903F-77932B2EA501}">
      <dsp:nvSpPr>
        <dsp:cNvPr id="0" name=""/>
        <dsp:cNvSpPr/>
      </dsp:nvSpPr>
      <dsp:spPr>
        <a:xfrm rot="5400000">
          <a:off x="1070110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372270" y="2792215"/>
        <a:ext cx="902150" cy="1036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28E22-649E-49CA-9139-9B108903DD3A}">
      <dsp:nvSpPr>
        <dsp:cNvPr id="0" name=""/>
        <dsp:cNvSpPr/>
      </dsp:nvSpPr>
      <dsp:spPr>
        <a:xfrm>
          <a:off x="324995" y="0"/>
          <a:ext cx="3683282" cy="2736304"/>
        </a:xfrm>
        <a:prstGeom prst="rightArrow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565C5A6-F956-4B3A-8AC3-83E04A5C1B24}">
      <dsp:nvSpPr>
        <dsp:cNvPr id="0" name=""/>
        <dsp:cNvSpPr/>
      </dsp:nvSpPr>
      <dsp:spPr>
        <a:xfrm>
          <a:off x="4654" y="820891"/>
          <a:ext cx="1394772" cy="10945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Gemeinsame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Ziele</a:t>
          </a:r>
          <a:endParaRPr lang="de-DE" sz="1400" kern="1200" dirty="0"/>
        </a:p>
      </dsp:txBody>
      <dsp:txXfrm>
        <a:off x="58084" y="874321"/>
        <a:ext cx="1287912" cy="987661"/>
      </dsp:txXfrm>
    </dsp:sp>
    <dsp:sp modelId="{C700C516-E61E-421C-9043-FE392365FD9F}">
      <dsp:nvSpPr>
        <dsp:cNvPr id="0" name=""/>
        <dsp:cNvSpPr/>
      </dsp:nvSpPr>
      <dsp:spPr>
        <a:xfrm>
          <a:off x="1469250" y="820891"/>
          <a:ext cx="1394772" cy="109452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Gemeinsame „Sprache“</a:t>
          </a:r>
          <a:endParaRPr lang="de-DE" sz="1400" kern="1200" dirty="0"/>
        </a:p>
      </dsp:txBody>
      <dsp:txXfrm>
        <a:off x="1522680" y="874321"/>
        <a:ext cx="1287912" cy="987661"/>
      </dsp:txXfrm>
    </dsp:sp>
    <dsp:sp modelId="{27491A99-1758-499A-8B01-1A2ECDE89B3F}">
      <dsp:nvSpPr>
        <dsp:cNvPr id="0" name=""/>
        <dsp:cNvSpPr/>
      </dsp:nvSpPr>
      <dsp:spPr>
        <a:xfrm>
          <a:off x="2933846" y="820891"/>
          <a:ext cx="1394772" cy="109452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Gemeinsames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Handeln</a:t>
          </a:r>
          <a:endParaRPr lang="de-DE" sz="1400" kern="1200" dirty="0"/>
        </a:p>
      </dsp:txBody>
      <dsp:txXfrm>
        <a:off x="2987276" y="874321"/>
        <a:ext cx="1287912" cy="987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3E342-63CA-4888-A70E-F748E04F76A0}" type="datetimeFigureOut">
              <a:rPr lang="de-DE" smtClean="0"/>
              <a:t>23.01.2019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801B5-47F7-4546-82BD-24AE8B0323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18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AED0CA-6017-49B2-8AC3-47F10AF5E312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4866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0489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6129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2879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www.2030-watch.de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0067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https://www.zeit.de/wissen/umwelt/2018-07/verpackungsmuell-umweltbundesamt-deutschland-eu-spitzenreiter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113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Welterschöpfungstag:</a:t>
            </a:r>
            <a:r>
              <a:rPr lang="de-DE" baseline="0" dirty="0" smtClean="0">
                <a:effectLst/>
              </a:rPr>
              <a:t> W</a:t>
            </a:r>
            <a:r>
              <a:rPr lang="de-DE" dirty="0" smtClean="0">
                <a:effectLst/>
              </a:rPr>
              <a:t>ann die Ressourcen verbraucht sind, die innerhalb eines Jahres wieder nachwachsen könnten. 1970 Ende Dezember, 2000 im September. Inzwischen wirtschaftet die Weltbevölkerung nach Angaben von Global </a:t>
            </a:r>
            <a:r>
              <a:rPr lang="de-DE" dirty="0" err="1" smtClean="0">
                <a:effectLst/>
              </a:rPr>
              <a:t>Footprint</a:t>
            </a:r>
            <a:r>
              <a:rPr lang="de-DE" dirty="0" smtClean="0">
                <a:effectLst/>
              </a:rPr>
              <a:t>, als hätte sie 1,7 Erden zur Verfügung. (footprintnetwork.org)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8708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Hüte: pixabay.com</a:t>
            </a:r>
          </a:p>
          <a:p>
            <a:endParaRPr lang="de-DE" dirty="0" smtClean="0"/>
          </a:p>
          <a:p>
            <a:r>
              <a:rPr lang="de-DE" dirty="0" smtClean="0"/>
              <a:t>https</a:t>
            </a:r>
            <a:r>
              <a:rPr lang="de-DE" dirty="0" smtClean="0"/>
              <a:t>://</a:t>
            </a:r>
            <a:r>
              <a:rPr lang="de-DE" dirty="0" smtClean="0"/>
              <a:t>www.frauen-gegen-gewalt.de/de/gewalt-gegen-frauen-zahlen-und-fakten.html</a:t>
            </a:r>
          </a:p>
          <a:p>
            <a:r>
              <a:rPr lang="de-DE" dirty="0" smtClean="0"/>
              <a:t>https://fra.europa.eu/en/publication/2014/violence-against-women-eu-wide-survey-main-results-report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0182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Die Lohnlücke wird dabei als prozentualer Unterschied im durchschnittlichen Bruttostundenverdienst von Frauen bezogen auf den durchschnittlichen Bruttostundenverdienst von Männern ausgewiesen. </a:t>
            </a:r>
            <a:r>
              <a:rPr lang="de-DE" dirty="0" smtClean="0"/>
              <a:t>Auch bereinigt liegt Pay Gap noch bei 6%.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0839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http://www.bpb.de/nachschlagen/zahlen-und-fakten/soziale-situation-in-deutschland/61785/armutsgefaehrdung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311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https://hiik.de/konfliktbarometer/aktuelle-ausgabe/</a:t>
            </a:r>
          </a:p>
          <a:p>
            <a:r>
              <a:rPr lang="de-DE" dirty="0" smtClean="0"/>
              <a:t>http://ucdp.uu.se/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2927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Kreis und Icons: Vereinte</a:t>
            </a:r>
            <a:r>
              <a:rPr lang="de-DE" baseline="0" dirty="0" smtClean="0"/>
              <a:t> Nationen (UN)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D0CA-6017-49B2-8AC3-47F10AF5E312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5747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980728"/>
            <a:ext cx="916834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936" y="6137920"/>
            <a:ext cx="2895600" cy="476250"/>
          </a:xfrm>
        </p:spPr>
        <p:txBody>
          <a:bodyPr/>
          <a:lstStyle>
            <a:lvl1pPr algn="ct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de-DE" altLang="de-DE" sz="1400" kern="0" smtClean="0">
                <a:solidFill>
                  <a:schemeClr val="accent5">
                    <a:lumMod val="1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Agenda 2030</a:t>
            </a:r>
            <a:endParaRPr lang="de-DE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611105-2117-435C-834E-79419B1B6462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251520" y="6317955"/>
            <a:ext cx="1468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www.bremen.de</a:t>
            </a:r>
            <a:endParaRPr lang="de-DE" alt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80980" y="2088336"/>
            <a:ext cx="379512" cy="914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 userDrawn="1"/>
        </p:nvSpPr>
        <p:spPr>
          <a:xfrm>
            <a:off x="-252536" y="5661248"/>
            <a:ext cx="95405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de-DE" altLang="de-DE" sz="1600" b="1" kern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Umsetzung der </a:t>
            </a:r>
            <a:r>
              <a:rPr lang="de-DE" altLang="de-DE" sz="1600" b="1" kern="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Sustainable</a:t>
            </a:r>
            <a:r>
              <a:rPr lang="de-DE" altLang="de-DE" sz="1600" b="1" kern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 Development Goals in</a:t>
            </a:r>
            <a:r>
              <a:rPr lang="de-DE" altLang="de-DE" sz="1600" b="1" kern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de-DE" altLang="de-DE" sz="1600" b="1" kern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Bremer</a:t>
            </a:r>
            <a:r>
              <a:rPr lang="de-DE" altLang="de-DE" sz="1600" b="1" kern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 Stadtteilen</a:t>
            </a:r>
            <a:endParaRPr lang="de-DE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2" descr="G:\Transfer_Lafez\LOGO BBE und FHB\Die-Bevollmächtigte-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75" y="116632"/>
            <a:ext cx="435682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Transfer_Lafez\SDG\Materialien\Icon\17-ziele-icon-datei-varianten\17-ziele-WEB\icon-sdg-ez-bremen-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A0551-1350-4AA1-930B-0CDBDA9E1237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1237054" y="6570663"/>
            <a:ext cx="3096344" cy="2794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altLang="de-DE" dirty="0" smtClean="0"/>
              <a:t>17 Ziele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0146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F14B33-8CE4-4CAB-92AE-4DE8BDD51777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1237054" y="6570663"/>
            <a:ext cx="3096344" cy="2794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altLang="de-DE" dirty="0" smtClean="0"/>
              <a:t>17 Ziele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664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83E93-8781-4C98-9F2C-1F6C98CB7456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1237054" y="6570663"/>
            <a:ext cx="3096344" cy="2794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altLang="de-DE" dirty="0" smtClean="0"/>
              <a:t>17 Ziele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1185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A0551-1350-4AA1-930B-0CDBDA9E1237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1237054" y="6570663"/>
            <a:ext cx="3096344" cy="2794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altLang="de-DE" dirty="0" smtClean="0"/>
              <a:t>17 Ziele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09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80980" y="2122363"/>
            <a:ext cx="379512" cy="914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16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5496" y="6564489"/>
            <a:ext cx="5245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dirty="0" smtClean="0">
                <a:solidFill>
                  <a:schemeClr val="bg1"/>
                </a:solidFill>
              </a:rPr>
              <a:t>BBEE</a:t>
            </a:r>
            <a:endParaRPr lang="de-DE" altLang="de-DE" sz="1000" dirty="0">
              <a:solidFill>
                <a:schemeClr val="bg1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896" y="6593078"/>
            <a:ext cx="21336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4266A0D-6209-452B-80FF-E6AEA96C9B02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961" y="6601178"/>
            <a:ext cx="15954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defRPr sz="600">
                <a:solidFill>
                  <a:schemeClr val="bg1"/>
                </a:solidFill>
              </a:defRPr>
            </a:lvl1pPr>
          </a:lstStyle>
          <a:p>
            <a:r>
              <a:rPr lang="de-DE" altLang="de-DE" dirty="0" smtClean="0"/>
              <a:t>17 Ziele</a:t>
            </a:r>
            <a:endParaRPr lang="de-DE" altLang="de-DE" dirty="0"/>
          </a:p>
        </p:txBody>
      </p:sp>
      <p:pic>
        <p:nvPicPr>
          <p:cNvPr id="12" name="Picture 2" descr="G:\Transfer_Lafez\LOGO BBE und FHB\Die-Bevollmächtigte-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75" y="116632"/>
            <a:ext cx="435682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Transfer_Lafez\SDG\Materialien\Icon\17-ziele-icon-datei-varianten\17-ziele-WEB\icon-sdg-ez-bremen-rgb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276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035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120000"/>
        <a:buFont typeface="Wingdings" pitchFamily="-105" charset="2"/>
        <a:buChar char="§"/>
        <a:defRPr sz="1600">
          <a:solidFill>
            <a:schemeClr val="tx1"/>
          </a:solidFill>
          <a:latin typeface="+mn-lt"/>
        </a:defRPr>
      </a:lvl2pPr>
      <a:lvl3pPr marL="531813" indent="-261938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o"/>
        <a:defRPr sz="1600">
          <a:solidFill>
            <a:schemeClr val="tx1"/>
          </a:solidFill>
          <a:latin typeface="+mn-lt"/>
        </a:defRPr>
      </a:lvl3pPr>
      <a:lvl4pPr marL="800100" indent="-250825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092200" indent="-290513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-"/>
        <a:defRPr sz="1600">
          <a:solidFill>
            <a:schemeClr val="tx1"/>
          </a:solidFill>
          <a:latin typeface="+mn-lt"/>
        </a:defRPr>
      </a:lvl5pPr>
      <a:lvl6pPr marL="1549400" indent="-290513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-"/>
        <a:defRPr sz="1600">
          <a:solidFill>
            <a:schemeClr val="tx1"/>
          </a:solidFill>
          <a:latin typeface="+mn-lt"/>
        </a:defRPr>
      </a:lvl6pPr>
      <a:lvl7pPr marL="2006600" indent="-290513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-"/>
        <a:defRPr sz="1600">
          <a:solidFill>
            <a:schemeClr val="tx1"/>
          </a:solidFill>
          <a:latin typeface="+mn-lt"/>
        </a:defRPr>
      </a:lvl7pPr>
      <a:lvl8pPr marL="2463800" indent="-290513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-"/>
        <a:defRPr sz="1600">
          <a:solidFill>
            <a:schemeClr val="tx1"/>
          </a:solidFill>
          <a:latin typeface="+mn-lt"/>
        </a:defRPr>
      </a:lvl8pPr>
      <a:lvl9pPr marL="2921000" indent="-290513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jpe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hyperlink" Target="https://www.google.de/url?sa=i&amp;rct=j&amp;q=&amp;esrc=s&amp;source=images&amp;cd=&amp;cad=rja&amp;uact=8&amp;ved=0ahUKEwi5kvbzttLYAhUGXRQKHXS6Cg0QjRwIBw&amp;url=https://pixabay.com/de/erde-globus-menschen-silhouetten-65922/&amp;psig=AOvVaw0ir1E61gk2Er2ci2bPs2QC&amp;ust=15158466171544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hyperlink" Target="https://www.google.de/url?sa=i&amp;rct=j&amp;q=&amp;esrc=s&amp;source=images&amp;cd=&amp;cad=rja&amp;uact=8&amp;ved=2ahUKEwi1m7H0ucvZAhVHQBQKHb3gDp0QjRx6BAgAEAY&amp;url=https://pixabay.com/de/bremer-stadtmusikanten-katze-hund-41647/&amp;psig=AOvVaw3_-AgSSrmdHSlQ0-jC12Xf&amp;ust=1520004967918299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2.xml"/><Relationship Id="rId2" Type="http://schemas.openxmlformats.org/officeDocument/2006/relationships/hyperlink" Target="https://www.google.com/url?sa=i&amp;rct=j&amp;q=&amp;esrc=s&amp;source=images&amp;cd=&amp;cad=rja&amp;uact=8&amp;ved=2ahUKEwjjk_2Xt8jaAhUMbFAKHR3ABrwQjRx6BAgAEAU&amp;url=https://public.wmo.int/en/files/sdgs-circlejpg&amp;psig=AOvVaw2lH5-mrpyWuWVQ-Dbw_Z97&amp;ust=1524299202904280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timm.kroeger@ez.bremen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Plan%20(German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de/url?sa=i&amp;rct=j&amp;q=&amp;esrc=s&amp;source=images&amp;cd=&amp;cad=rja&amp;uact=8&amp;ved=0ahUKEwjq9b_ysdLYAhXCKFAKHSDjCH8QjRwIBw&amp;url=https://pixabay.com/de/welt-erde-globus-grafik-wasser-723986/&amp;psig=AOvVaw1tBvoTevliVPcG73f3sFPe&amp;ust=151584527668820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google.com/url?sa=i&amp;rct=j&amp;q=&amp;esrc=s&amp;source=images&amp;cd=&amp;cad=rja&amp;uact=8&amp;ved=2ahUKEwi6yK2GwMjaAhUGzKQKHak7C0AQjRx6BAgAEAU&amp;url=https://pixabay.com/de/baum-bl%C3%A4tter-herbst-comic-natur-2831815/&amp;psig=AOvVaw0gUbyjpZuvZUJrNIuLj7QW&amp;ust=15243015788970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 bwMode="auto">
          <a:xfrm>
            <a:off x="2483768" y="5805264"/>
            <a:ext cx="3384376" cy="28803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2483768" y="5715254"/>
            <a:ext cx="3384376" cy="468052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17 Ziele für eine bessere Welt </a:t>
            </a:r>
          </a:p>
        </p:txBody>
      </p:sp>
    </p:spTree>
    <p:extLst>
      <p:ext uri="{BB962C8B-B14F-4D97-AF65-F5344CB8AC3E}">
        <p14:creationId xmlns:p14="http://schemas.microsoft.com/office/powerpoint/2010/main" val="26736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Armutsgefährdung in Deutschland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24946"/>
            <a:ext cx="1928391" cy="19283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1928391" cy="19283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85" y="2940847"/>
            <a:ext cx="1928391" cy="192839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17" y="2924945"/>
            <a:ext cx="1928391" cy="192839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68" y="2940847"/>
            <a:ext cx="1928391" cy="19283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24944"/>
            <a:ext cx="1928391" cy="192839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auto">
          <a:xfrm>
            <a:off x="650940" y="4221088"/>
            <a:ext cx="697502" cy="36004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2136902" y="4221088"/>
            <a:ext cx="697502" cy="36004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580717" y="4221088"/>
            <a:ext cx="697502" cy="36004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4975956" y="4221088"/>
            <a:ext cx="697502" cy="36004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6434011" y="4221088"/>
            <a:ext cx="697502" cy="36004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5.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8040186" y="4208862"/>
            <a:ext cx="697502" cy="360040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701159" y="5050991"/>
            <a:ext cx="14590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Faktoren:</a:t>
            </a:r>
          </a:p>
          <a:p>
            <a:r>
              <a:rPr lang="de-DE" dirty="0" smtClean="0"/>
              <a:t>Erwerbstätigkeit</a:t>
            </a:r>
          </a:p>
          <a:p>
            <a:r>
              <a:rPr lang="de-DE" dirty="0" smtClean="0"/>
              <a:t>Bildungsstand</a:t>
            </a:r>
          </a:p>
          <a:p>
            <a:r>
              <a:rPr lang="de-DE" dirty="0" smtClean="0"/>
              <a:t>Geschlecht</a:t>
            </a:r>
          </a:p>
          <a:p>
            <a:r>
              <a:rPr lang="de-DE" dirty="0" smtClean="0"/>
              <a:t>Alleinerziehend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66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Kriege und Konflikte = Unsicherheit Weltweit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lum bright="40000" contrast="-20000"/>
          </a:blip>
          <a:srcRect b="35330"/>
          <a:stretch/>
        </p:blipFill>
        <p:spPr>
          <a:xfrm>
            <a:off x="971600" y="2043752"/>
            <a:ext cx="6903892" cy="363885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7584" y="5347550"/>
            <a:ext cx="2848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385 Konflikte weltweit</a:t>
            </a:r>
          </a:p>
          <a:p>
            <a:r>
              <a:rPr lang="de-DE" dirty="0"/>
              <a:t>	</a:t>
            </a:r>
            <a:r>
              <a:rPr lang="de-DE" dirty="0" smtClean="0"/>
              <a:t>222 davon gewaltsam</a:t>
            </a:r>
          </a:p>
          <a:p>
            <a:r>
              <a:rPr lang="de-DE" dirty="0" smtClean="0"/>
              <a:t>		20 Kriege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072"/>
            <a:ext cx="9144000" cy="14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ansfer_Lafez\SDG\Materialien\Vorlagen\Icons SDG Deutsch\Icon 10 neu\SDG-icon-DE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22" y="2809407"/>
            <a:ext cx="1472400" cy="14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1331640" y="6570663"/>
            <a:ext cx="3024337" cy="279400"/>
          </a:xfrm>
        </p:spPr>
        <p:txBody>
          <a:bodyPr/>
          <a:lstStyle/>
          <a:p>
            <a:r>
              <a:rPr lang="de-DE" altLang="de-DE" dirty="0"/>
              <a:t>17 Ziele</a:t>
            </a:r>
          </a:p>
        </p:txBody>
      </p:sp>
      <p:pic>
        <p:nvPicPr>
          <p:cNvPr id="22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47" y="1268760"/>
            <a:ext cx="1450404" cy="14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1748" y="1283711"/>
            <a:ext cx="1506252" cy="143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3440" y="1299613"/>
            <a:ext cx="1447801" cy="14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6869" y="1291662"/>
            <a:ext cx="1466850" cy="143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831" y="1290088"/>
            <a:ext cx="1476660" cy="14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6071" y="1282323"/>
            <a:ext cx="1438846" cy="14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791331"/>
            <a:ext cx="1431354" cy="14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1748" y="2791331"/>
            <a:ext cx="1506252" cy="14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3250" y="2791331"/>
            <a:ext cx="1402060" cy="14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250" y="2791331"/>
            <a:ext cx="1462373" cy="14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4774" y="2791331"/>
            <a:ext cx="1391221" cy="14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344185"/>
            <a:ext cx="1431354" cy="13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9725" y="4344185"/>
            <a:ext cx="1438275" cy="13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3250" y="4344185"/>
            <a:ext cx="1432496" cy="13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4344185"/>
            <a:ext cx="1438275" cy="13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250" y="4344185"/>
            <a:ext cx="1462373" cy="13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899592" y="5661248"/>
            <a:ext cx="7379890" cy="850900"/>
          </a:xfrm>
        </p:spPr>
        <p:txBody>
          <a:bodyPr/>
          <a:lstStyle/>
          <a:p>
            <a:pPr algn="ctr"/>
            <a:r>
              <a:rPr lang="de-DE" dirty="0"/>
              <a:t>17 Ziele – Nachhaltige Entwicklungsziele</a:t>
            </a:r>
            <a:br>
              <a:rPr lang="de-DE" dirty="0"/>
            </a:br>
            <a:r>
              <a:rPr lang="de-DE" dirty="0"/>
              <a:t>The </a:t>
            </a:r>
            <a:r>
              <a:rPr lang="de-DE" dirty="0" smtClean="0"/>
              <a:t>Global Goals – </a:t>
            </a:r>
            <a:r>
              <a:rPr lang="de-DE" dirty="0" err="1" smtClean="0"/>
              <a:t>Sustainable</a:t>
            </a:r>
            <a:r>
              <a:rPr lang="de-DE" dirty="0" smtClean="0"/>
              <a:t> Development Goals - SDGs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044495" y="2852936"/>
            <a:ext cx="2823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0" b="1" dirty="0" smtClean="0"/>
              <a:t>2030</a:t>
            </a:r>
            <a:endParaRPr lang="de-DE" sz="9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711530" y="4319766"/>
            <a:ext cx="46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18</a:t>
            </a:r>
            <a:endParaRPr lang="de-DE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2" descr="H:\Vorlagen\SDG Wheel_Transparen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03" y="4291191"/>
            <a:ext cx="1493912" cy="14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C -0.02448 -0.00277 -0.04896 -0.01666 -0.07292 -0.02361 C -0.07986 -0.02569 -0.08577 -0.03009 -0.09271 -0.03194 C -0.09601 -0.03426 -0.09983 -0.03518 -0.10313 -0.0375 C -0.10469 -0.03842 -0.10573 -0.04074 -0.10729 -0.04166 C -0.1125 -0.04467 -0.12049 -0.04467 -0.12604 -0.04583 C -0.14236 -0.05393 -0.15972 -0.05694 -0.17708 -0.05972 C -0.19514 -0.07176 -0.17535 -0.06018 -0.19479 -0.06666 C -0.1974 -0.06759 -0.19965 -0.06967 -0.20208 -0.07083 C -0.21198 -0.07523 -0.22309 -0.07824 -0.23333 -0.08055 C -0.2441 -0.08773 -0.25625 -0.08958 -0.26771 -0.09444 C -0.275 -0.09745 -0.2809 -0.10115 -0.28854 -0.10277 C -0.29358 -0.10555 -0.30972 -0.11435 -0.31354 -0.11527 C -0.32101 -0.11736 -0.33177 -0.11967 -0.33854 -0.12361 C -0.34827 -0.12916 -0.35538 -0.13449 -0.36563 -0.1375 C -0.37188 -0.14375 -0.37952 -0.14375 -0.38646 -0.14861 C -0.40816 -0.16412 -0.38854 -0.14977 -0.40208 -0.16389 C -0.40434 -0.1662 -0.41337 -0.17014 -0.41458 -0.17083 C -0.42031 -0.17453 -0.42587 -0.1787 -0.43125 -0.18333 C -0.43333 -0.18518 -0.4375 -0.18889 -0.4375 -0.18889 C -0.43958 -0.19305 -0.44063 -0.19722 -0.44271 -0.20139 C -0.44167 -0.21157 -0.44149 -0.21666 -0.43333 -0.21666 " pathEditMode="relative" ptsTypes="fffffffffffffffffffffA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8" dur="9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107504" y="1484784"/>
            <a:ext cx="10972800" cy="4525963"/>
          </a:xfrm>
        </p:spPr>
        <p:txBody>
          <a:bodyPr/>
          <a:lstStyle/>
          <a:p>
            <a:r>
              <a:rPr lang="de-DE" dirty="0"/>
              <a:t>Nachhaltige Entwicklung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662536376"/>
              </p:ext>
            </p:extLst>
          </p:nvPr>
        </p:nvGraphicFramePr>
        <p:xfrm>
          <a:off x="1586136" y="19467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915221" y="2992746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Alle Staaten sind </a:t>
            </a:r>
            <a:endParaRPr lang="de-DE" b="1" dirty="0" smtClean="0"/>
          </a:p>
          <a:p>
            <a:r>
              <a:rPr lang="de-DE" b="1" dirty="0"/>
              <a:t>	</a:t>
            </a:r>
            <a:r>
              <a:rPr lang="de-DE" b="1" dirty="0" smtClean="0"/>
              <a:t>Staaten </a:t>
            </a:r>
            <a:r>
              <a:rPr lang="de-DE" b="1" dirty="0"/>
              <a:t>in </a:t>
            </a:r>
            <a:r>
              <a:rPr lang="de-DE" b="1" dirty="0" smtClean="0"/>
              <a:t>Entwicklung!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483768" y="3823541"/>
            <a:ext cx="1075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/>
              <a:t>+ Frieden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75265" y="508518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 Rechtsstaatlichkeit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7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782032-3FE8-4F62-9C12-AC31753C8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9782032-3FE8-4F62-9C12-AC31753C8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D7F46A-9C8F-4BBC-B290-4AC580923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3FD7F46A-9C8F-4BBC-B290-4AC580923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78D3C0-CF4E-4599-BB4B-ABD42D577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8578D3C0-CF4E-4599-BB4B-ABD42D577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305CFD-E445-487A-BBB5-719ED59ED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D2305CFD-E445-487A-BBB5-719ED59ED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A14511-2407-4992-A376-21E9B61F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34A14511-2407-4992-A376-21E9B61FF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9EF51A-EF88-4E4C-9767-524DB12AE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29EF51A-EF88-4E4C-9767-524DB12AE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5D5164-637C-4F0F-896B-2B6D2647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6B5D5164-637C-4F0F-896B-2B6D2647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3FBA9F-FF06-49C1-A5B5-1933EACCC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4F3FBA9F-FF06-49C1-A5B5-1933EACCC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E401C4-DD42-482C-903F-77932B2EA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E2E401C4-DD42-482C-903F-77932B2EA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0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14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1331640" y="6570663"/>
            <a:ext cx="3024337" cy="279400"/>
          </a:xfrm>
        </p:spPr>
        <p:txBody>
          <a:bodyPr/>
          <a:lstStyle/>
          <a:p>
            <a:r>
              <a:rPr lang="de-DE" altLang="de-DE" dirty="0"/>
              <a:t>17 Ziele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31391" y="3758178"/>
            <a:ext cx="1607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2-3 Trillionen US$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2801" y="210981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Geld ist </a:t>
            </a:r>
            <a:r>
              <a:rPr lang="de-DE" dirty="0"/>
              <a:t>wichtig, aber </a:t>
            </a:r>
            <a:r>
              <a:rPr lang="de-DE" b="1" dirty="0" smtClean="0"/>
              <a:t>entscheidend…</a:t>
            </a:r>
            <a:endParaRPr lang="de-DE" b="1" dirty="0"/>
          </a:p>
          <a:p>
            <a:endParaRPr lang="de-DE" dirty="0"/>
          </a:p>
        </p:txBody>
      </p:sp>
      <p:sp>
        <p:nvSpPr>
          <p:cNvPr id="12" name="Freihandform 11"/>
          <p:cNvSpPr/>
          <p:nvPr/>
        </p:nvSpPr>
        <p:spPr bwMode="auto">
          <a:xfrm>
            <a:off x="3814591" y="2823055"/>
            <a:ext cx="1164219" cy="1745061"/>
          </a:xfrm>
          <a:custGeom>
            <a:avLst/>
            <a:gdLst>
              <a:gd name="connsiteX0" fmla="*/ 422348 w 1164219"/>
              <a:gd name="connsiteY0" fmla="*/ 416593 h 1745061"/>
              <a:gd name="connsiteX1" fmla="*/ 258446 w 1164219"/>
              <a:gd name="connsiteY1" fmla="*/ 709891 h 1745061"/>
              <a:gd name="connsiteX2" fmla="*/ 223940 w 1164219"/>
              <a:gd name="connsiteY2" fmla="*/ 770276 h 1745061"/>
              <a:gd name="connsiteX3" fmla="*/ 60038 w 1164219"/>
              <a:gd name="connsiteY3" fmla="*/ 994563 h 1745061"/>
              <a:gd name="connsiteX4" fmla="*/ 34159 w 1164219"/>
              <a:gd name="connsiteY4" fmla="*/ 1063574 h 1745061"/>
              <a:gd name="connsiteX5" fmla="*/ 16906 w 1164219"/>
              <a:gd name="connsiteY5" fmla="*/ 1089453 h 1745061"/>
              <a:gd name="connsiteX6" fmla="*/ 16906 w 1164219"/>
              <a:gd name="connsiteY6" fmla="*/ 1322367 h 1745061"/>
              <a:gd name="connsiteX7" fmla="*/ 25532 w 1164219"/>
              <a:gd name="connsiteY7" fmla="*/ 1365499 h 1745061"/>
              <a:gd name="connsiteX8" fmla="*/ 42785 w 1164219"/>
              <a:gd name="connsiteY8" fmla="*/ 1408631 h 1745061"/>
              <a:gd name="connsiteX9" fmla="*/ 60038 w 1164219"/>
              <a:gd name="connsiteY9" fmla="*/ 1494895 h 1745061"/>
              <a:gd name="connsiteX10" fmla="*/ 94544 w 1164219"/>
              <a:gd name="connsiteY10" fmla="*/ 1563906 h 1745061"/>
              <a:gd name="connsiteX11" fmla="*/ 120423 w 1164219"/>
              <a:gd name="connsiteY11" fmla="*/ 1589785 h 1745061"/>
              <a:gd name="connsiteX12" fmla="*/ 146302 w 1164219"/>
              <a:gd name="connsiteY12" fmla="*/ 1598412 h 1745061"/>
              <a:gd name="connsiteX13" fmla="*/ 189434 w 1164219"/>
              <a:gd name="connsiteY13" fmla="*/ 1615665 h 1745061"/>
              <a:gd name="connsiteX14" fmla="*/ 318831 w 1164219"/>
              <a:gd name="connsiteY14" fmla="*/ 1710555 h 1745061"/>
              <a:gd name="connsiteX15" fmla="*/ 379215 w 1164219"/>
              <a:gd name="connsiteY15" fmla="*/ 1727808 h 1745061"/>
              <a:gd name="connsiteX16" fmla="*/ 430974 w 1164219"/>
              <a:gd name="connsiteY16" fmla="*/ 1745061 h 1745061"/>
              <a:gd name="connsiteX17" fmla="*/ 758778 w 1164219"/>
              <a:gd name="connsiteY17" fmla="*/ 1736435 h 1745061"/>
              <a:gd name="connsiteX18" fmla="*/ 784657 w 1164219"/>
              <a:gd name="connsiteY18" fmla="*/ 1719182 h 1745061"/>
              <a:gd name="connsiteX19" fmla="*/ 827789 w 1164219"/>
              <a:gd name="connsiteY19" fmla="*/ 1701929 h 1745061"/>
              <a:gd name="connsiteX20" fmla="*/ 862295 w 1164219"/>
              <a:gd name="connsiteY20" fmla="*/ 1676050 h 1745061"/>
              <a:gd name="connsiteX21" fmla="*/ 931306 w 1164219"/>
              <a:gd name="connsiteY21" fmla="*/ 1641544 h 1745061"/>
              <a:gd name="connsiteX22" fmla="*/ 965812 w 1164219"/>
              <a:gd name="connsiteY22" fmla="*/ 1624291 h 1745061"/>
              <a:gd name="connsiteX23" fmla="*/ 991691 w 1164219"/>
              <a:gd name="connsiteY23" fmla="*/ 1607038 h 1745061"/>
              <a:gd name="connsiteX24" fmla="*/ 1026197 w 1164219"/>
              <a:gd name="connsiteY24" fmla="*/ 1589785 h 1745061"/>
              <a:gd name="connsiteX25" fmla="*/ 1086582 w 1164219"/>
              <a:gd name="connsiteY25" fmla="*/ 1520774 h 1745061"/>
              <a:gd name="connsiteX26" fmla="*/ 1112461 w 1164219"/>
              <a:gd name="connsiteY26" fmla="*/ 1503521 h 1745061"/>
              <a:gd name="connsiteX27" fmla="*/ 1138340 w 1164219"/>
              <a:gd name="connsiteY27" fmla="*/ 1434510 h 1745061"/>
              <a:gd name="connsiteX28" fmla="*/ 1146966 w 1164219"/>
              <a:gd name="connsiteY28" fmla="*/ 1400004 h 1745061"/>
              <a:gd name="connsiteX29" fmla="*/ 1164219 w 1164219"/>
              <a:gd name="connsiteY29" fmla="*/ 1270608 h 1745061"/>
              <a:gd name="connsiteX30" fmla="*/ 1155593 w 1164219"/>
              <a:gd name="connsiteY30" fmla="*/ 847914 h 1745061"/>
              <a:gd name="connsiteX31" fmla="*/ 1129714 w 1164219"/>
              <a:gd name="connsiteY31" fmla="*/ 796155 h 1745061"/>
              <a:gd name="connsiteX32" fmla="*/ 1112461 w 1164219"/>
              <a:gd name="connsiteY32" fmla="*/ 744397 h 1745061"/>
              <a:gd name="connsiteX33" fmla="*/ 1077955 w 1164219"/>
              <a:gd name="connsiteY33" fmla="*/ 684012 h 1745061"/>
              <a:gd name="connsiteX34" fmla="*/ 1069329 w 1164219"/>
              <a:gd name="connsiteY34" fmla="*/ 658133 h 1745061"/>
              <a:gd name="connsiteX35" fmla="*/ 1043449 w 1164219"/>
              <a:gd name="connsiteY35" fmla="*/ 623627 h 1745061"/>
              <a:gd name="connsiteX36" fmla="*/ 1034823 w 1164219"/>
              <a:gd name="connsiteY36" fmla="*/ 597748 h 1745061"/>
              <a:gd name="connsiteX37" fmla="*/ 1008944 w 1164219"/>
              <a:gd name="connsiteY37" fmla="*/ 563242 h 1745061"/>
              <a:gd name="connsiteX38" fmla="*/ 914053 w 1164219"/>
              <a:gd name="connsiteY38" fmla="*/ 476978 h 1745061"/>
              <a:gd name="connsiteX39" fmla="*/ 845042 w 1164219"/>
              <a:gd name="connsiteY39" fmla="*/ 442472 h 1745061"/>
              <a:gd name="connsiteX40" fmla="*/ 810536 w 1164219"/>
              <a:gd name="connsiteY40" fmla="*/ 425219 h 1745061"/>
              <a:gd name="connsiteX41" fmla="*/ 724272 w 1164219"/>
              <a:gd name="connsiteY41" fmla="*/ 407967 h 1745061"/>
              <a:gd name="connsiteX42" fmla="*/ 776031 w 1164219"/>
              <a:gd name="connsiteY42" fmla="*/ 364835 h 1745061"/>
              <a:gd name="connsiteX43" fmla="*/ 793283 w 1164219"/>
              <a:gd name="connsiteY43" fmla="*/ 330329 h 1745061"/>
              <a:gd name="connsiteX44" fmla="*/ 819163 w 1164219"/>
              <a:gd name="connsiteY44" fmla="*/ 313076 h 1745061"/>
              <a:gd name="connsiteX45" fmla="*/ 862295 w 1164219"/>
              <a:gd name="connsiteY45" fmla="*/ 261318 h 1745061"/>
              <a:gd name="connsiteX46" fmla="*/ 870921 w 1164219"/>
              <a:gd name="connsiteY46" fmla="*/ 235438 h 1745061"/>
              <a:gd name="connsiteX47" fmla="*/ 888174 w 1164219"/>
              <a:gd name="connsiteY47" fmla="*/ 209559 h 1745061"/>
              <a:gd name="connsiteX48" fmla="*/ 896800 w 1164219"/>
              <a:gd name="connsiteY48" fmla="*/ 157801 h 1745061"/>
              <a:gd name="connsiteX49" fmla="*/ 922680 w 1164219"/>
              <a:gd name="connsiteY49" fmla="*/ 62910 h 1745061"/>
              <a:gd name="connsiteX50" fmla="*/ 931306 w 1164219"/>
              <a:gd name="connsiteY50" fmla="*/ 2525 h 1745061"/>
              <a:gd name="connsiteX51" fmla="*/ 905427 w 1164219"/>
              <a:gd name="connsiteY51" fmla="*/ 28404 h 1745061"/>
              <a:gd name="connsiteX52" fmla="*/ 888174 w 1164219"/>
              <a:gd name="connsiteY52" fmla="*/ 54284 h 1745061"/>
              <a:gd name="connsiteX53" fmla="*/ 827789 w 1164219"/>
              <a:gd name="connsiteY53" fmla="*/ 80163 h 1745061"/>
              <a:gd name="connsiteX54" fmla="*/ 776031 w 1164219"/>
              <a:gd name="connsiteY54" fmla="*/ 71536 h 1745061"/>
              <a:gd name="connsiteX55" fmla="*/ 724272 w 1164219"/>
              <a:gd name="connsiteY55" fmla="*/ 54284 h 1745061"/>
              <a:gd name="connsiteX56" fmla="*/ 655261 w 1164219"/>
              <a:gd name="connsiteY56" fmla="*/ 149174 h 1745061"/>
              <a:gd name="connsiteX57" fmla="*/ 594876 w 1164219"/>
              <a:gd name="connsiteY57" fmla="*/ 106042 h 1745061"/>
              <a:gd name="connsiteX58" fmla="*/ 543117 w 1164219"/>
              <a:gd name="connsiteY58" fmla="*/ 88789 h 1745061"/>
              <a:gd name="connsiteX59" fmla="*/ 508612 w 1164219"/>
              <a:gd name="connsiteY59" fmla="*/ 140548 h 1745061"/>
              <a:gd name="connsiteX60" fmla="*/ 491359 w 1164219"/>
              <a:gd name="connsiteY60" fmla="*/ 166427 h 1745061"/>
              <a:gd name="connsiteX61" fmla="*/ 465480 w 1164219"/>
              <a:gd name="connsiteY61" fmla="*/ 175053 h 1745061"/>
              <a:gd name="connsiteX62" fmla="*/ 361963 w 1164219"/>
              <a:gd name="connsiteY62" fmla="*/ 149174 h 1745061"/>
              <a:gd name="connsiteX63" fmla="*/ 336083 w 1164219"/>
              <a:gd name="connsiteY63" fmla="*/ 140548 h 1745061"/>
              <a:gd name="connsiteX64" fmla="*/ 310204 w 1164219"/>
              <a:gd name="connsiteY64" fmla="*/ 131921 h 1745061"/>
              <a:gd name="connsiteX65" fmla="*/ 353336 w 1164219"/>
              <a:gd name="connsiteY65" fmla="*/ 218185 h 1745061"/>
              <a:gd name="connsiteX66" fmla="*/ 387842 w 1164219"/>
              <a:gd name="connsiteY66" fmla="*/ 269944 h 1745061"/>
              <a:gd name="connsiteX67" fmla="*/ 413721 w 1164219"/>
              <a:gd name="connsiteY67" fmla="*/ 347582 h 1745061"/>
              <a:gd name="connsiteX68" fmla="*/ 422348 w 1164219"/>
              <a:gd name="connsiteY68" fmla="*/ 373461 h 1745061"/>
              <a:gd name="connsiteX69" fmla="*/ 422348 w 1164219"/>
              <a:gd name="connsiteY69" fmla="*/ 416593 h 174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164219" h="1745061">
                <a:moveTo>
                  <a:pt x="422348" y="416593"/>
                </a:moveTo>
                <a:lnTo>
                  <a:pt x="258446" y="709891"/>
                </a:lnTo>
                <a:cubicBezTo>
                  <a:pt x="247104" y="730110"/>
                  <a:pt x="237618" y="751558"/>
                  <a:pt x="223940" y="770276"/>
                </a:cubicBezTo>
                <a:cubicBezTo>
                  <a:pt x="169306" y="845038"/>
                  <a:pt x="110342" y="916821"/>
                  <a:pt x="60038" y="994563"/>
                </a:cubicBezTo>
                <a:cubicBezTo>
                  <a:pt x="46691" y="1015189"/>
                  <a:pt x="44325" y="1041208"/>
                  <a:pt x="34159" y="1063574"/>
                </a:cubicBezTo>
                <a:cubicBezTo>
                  <a:pt x="29869" y="1073012"/>
                  <a:pt x="22657" y="1080827"/>
                  <a:pt x="16906" y="1089453"/>
                </a:cubicBezTo>
                <a:cubicBezTo>
                  <a:pt x="-12917" y="1178929"/>
                  <a:pt x="3013" y="1120913"/>
                  <a:pt x="16906" y="1322367"/>
                </a:cubicBezTo>
                <a:cubicBezTo>
                  <a:pt x="17915" y="1336994"/>
                  <a:pt x="21319" y="1351455"/>
                  <a:pt x="25532" y="1365499"/>
                </a:cubicBezTo>
                <a:cubicBezTo>
                  <a:pt x="29982" y="1380331"/>
                  <a:pt x="38795" y="1393669"/>
                  <a:pt x="42785" y="1408631"/>
                </a:cubicBezTo>
                <a:cubicBezTo>
                  <a:pt x="50341" y="1436965"/>
                  <a:pt x="52482" y="1466561"/>
                  <a:pt x="60038" y="1494895"/>
                </a:cubicBezTo>
                <a:cubicBezTo>
                  <a:pt x="66256" y="1518212"/>
                  <a:pt x="78668" y="1544855"/>
                  <a:pt x="94544" y="1563906"/>
                </a:cubicBezTo>
                <a:cubicBezTo>
                  <a:pt x="102354" y="1573278"/>
                  <a:pt x="110272" y="1583018"/>
                  <a:pt x="120423" y="1589785"/>
                </a:cubicBezTo>
                <a:cubicBezTo>
                  <a:pt x="127989" y="1594829"/>
                  <a:pt x="137788" y="1595219"/>
                  <a:pt x="146302" y="1598412"/>
                </a:cubicBezTo>
                <a:cubicBezTo>
                  <a:pt x="160801" y="1603849"/>
                  <a:pt x="176674" y="1606892"/>
                  <a:pt x="189434" y="1615665"/>
                </a:cubicBezTo>
                <a:cubicBezTo>
                  <a:pt x="284903" y="1681299"/>
                  <a:pt x="250721" y="1681364"/>
                  <a:pt x="318831" y="1710555"/>
                </a:cubicBezTo>
                <a:cubicBezTo>
                  <a:pt x="341386" y="1720222"/>
                  <a:pt x="354886" y="1720509"/>
                  <a:pt x="379215" y="1727808"/>
                </a:cubicBezTo>
                <a:cubicBezTo>
                  <a:pt x="396634" y="1733034"/>
                  <a:pt x="430974" y="1745061"/>
                  <a:pt x="430974" y="1745061"/>
                </a:cubicBezTo>
                <a:cubicBezTo>
                  <a:pt x="540242" y="1742186"/>
                  <a:pt x="649764" y="1744412"/>
                  <a:pt x="758778" y="1736435"/>
                </a:cubicBezTo>
                <a:cubicBezTo>
                  <a:pt x="769118" y="1735678"/>
                  <a:pt x="775384" y="1723819"/>
                  <a:pt x="784657" y="1719182"/>
                </a:cubicBezTo>
                <a:cubicBezTo>
                  <a:pt x="798507" y="1712257"/>
                  <a:pt x="814253" y="1709449"/>
                  <a:pt x="827789" y="1701929"/>
                </a:cubicBezTo>
                <a:cubicBezTo>
                  <a:pt x="840357" y="1694947"/>
                  <a:pt x="849876" y="1683294"/>
                  <a:pt x="862295" y="1676050"/>
                </a:cubicBezTo>
                <a:cubicBezTo>
                  <a:pt x="884510" y="1663091"/>
                  <a:pt x="908302" y="1653046"/>
                  <a:pt x="931306" y="1641544"/>
                </a:cubicBezTo>
                <a:cubicBezTo>
                  <a:pt x="942808" y="1635793"/>
                  <a:pt x="955112" y="1631424"/>
                  <a:pt x="965812" y="1624291"/>
                </a:cubicBezTo>
                <a:cubicBezTo>
                  <a:pt x="974438" y="1618540"/>
                  <a:pt x="982689" y="1612182"/>
                  <a:pt x="991691" y="1607038"/>
                </a:cubicBezTo>
                <a:cubicBezTo>
                  <a:pt x="1002856" y="1600658"/>
                  <a:pt x="1015909" y="1597501"/>
                  <a:pt x="1026197" y="1589785"/>
                </a:cubicBezTo>
                <a:cubicBezTo>
                  <a:pt x="1079952" y="1549469"/>
                  <a:pt x="1042913" y="1564443"/>
                  <a:pt x="1086582" y="1520774"/>
                </a:cubicBezTo>
                <a:cubicBezTo>
                  <a:pt x="1093913" y="1513443"/>
                  <a:pt x="1103835" y="1509272"/>
                  <a:pt x="1112461" y="1503521"/>
                </a:cubicBezTo>
                <a:cubicBezTo>
                  <a:pt x="1134603" y="1414950"/>
                  <a:pt x="1104507" y="1524733"/>
                  <a:pt x="1138340" y="1434510"/>
                </a:cubicBezTo>
                <a:cubicBezTo>
                  <a:pt x="1142503" y="1423409"/>
                  <a:pt x="1144641" y="1411630"/>
                  <a:pt x="1146966" y="1400004"/>
                </a:cubicBezTo>
                <a:cubicBezTo>
                  <a:pt x="1156649" y="1351591"/>
                  <a:pt x="1158463" y="1322414"/>
                  <a:pt x="1164219" y="1270608"/>
                </a:cubicBezTo>
                <a:cubicBezTo>
                  <a:pt x="1161344" y="1129710"/>
                  <a:pt x="1161009" y="988737"/>
                  <a:pt x="1155593" y="847914"/>
                </a:cubicBezTo>
                <a:cubicBezTo>
                  <a:pt x="1154600" y="822089"/>
                  <a:pt x="1139567" y="818326"/>
                  <a:pt x="1129714" y="796155"/>
                </a:cubicBezTo>
                <a:cubicBezTo>
                  <a:pt x="1122328" y="779536"/>
                  <a:pt x="1122549" y="759529"/>
                  <a:pt x="1112461" y="744397"/>
                </a:cubicBezTo>
                <a:cubicBezTo>
                  <a:pt x="1095134" y="718407"/>
                  <a:pt x="1091089" y="714657"/>
                  <a:pt x="1077955" y="684012"/>
                </a:cubicBezTo>
                <a:cubicBezTo>
                  <a:pt x="1074373" y="675654"/>
                  <a:pt x="1073840" y="666028"/>
                  <a:pt x="1069329" y="658133"/>
                </a:cubicBezTo>
                <a:cubicBezTo>
                  <a:pt x="1062196" y="645650"/>
                  <a:pt x="1052076" y="635129"/>
                  <a:pt x="1043449" y="623627"/>
                </a:cubicBezTo>
                <a:cubicBezTo>
                  <a:pt x="1040574" y="615001"/>
                  <a:pt x="1039334" y="605643"/>
                  <a:pt x="1034823" y="597748"/>
                </a:cubicBezTo>
                <a:cubicBezTo>
                  <a:pt x="1027690" y="585265"/>
                  <a:pt x="1018659" y="573840"/>
                  <a:pt x="1008944" y="563242"/>
                </a:cubicBezTo>
                <a:cubicBezTo>
                  <a:pt x="948963" y="497808"/>
                  <a:pt x="961786" y="508801"/>
                  <a:pt x="914053" y="476978"/>
                </a:cubicBezTo>
                <a:cubicBezTo>
                  <a:pt x="883015" y="430422"/>
                  <a:pt x="913914" y="463134"/>
                  <a:pt x="845042" y="442472"/>
                </a:cubicBezTo>
                <a:cubicBezTo>
                  <a:pt x="832725" y="438777"/>
                  <a:pt x="822356" y="430285"/>
                  <a:pt x="810536" y="425219"/>
                </a:cubicBezTo>
                <a:cubicBezTo>
                  <a:pt x="780425" y="412314"/>
                  <a:pt x="759989" y="413069"/>
                  <a:pt x="724272" y="407967"/>
                </a:cubicBezTo>
                <a:cubicBezTo>
                  <a:pt x="744905" y="394211"/>
                  <a:pt x="760937" y="385966"/>
                  <a:pt x="776031" y="364835"/>
                </a:cubicBezTo>
                <a:cubicBezTo>
                  <a:pt x="783505" y="354371"/>
                  <a:pt x="785051" y="340208"/>
                  <a:pt x="793283" y="330329"/>
                </a:cubicBezTo>
                <a:cubicBezTo>
                  <a:pt x="799920" y="322364"/>
                  <a:pt x="811198" y="319713"/>
                  <a:pt x="819163" y="313076"/>
                </a:cubicBezTo>
                <a:cubicBezTo>
                  <a:pt x="844070" y="292321"/>
                  <a:pt x="845331" y="286763"/>
                  <a:pt x="862295" y="261318"/>
                </a:cubicBezTo>
                <a:cubicBezTo>
                  <a:pt x="865170" y="252691"/>
                  <a:pt x="866854" y="243571"/>
                  <a:pt x="870921" y="235438"/>
                </a:cubicBezTo>
                <a:cubicBezTo>
                  <a:pt x="875557" y="226165"/>
                  <a:pt x="884895" y="219395"/>
                  <a:pt x="888174" y="209559"/>
                </a:cubicBezTo>
                <a:cubicBezTo>
                  <a:pt x="893705" y="192966"/>
                  <a:pt x="892558" y="174769"/>
                  <a:pt x="896800" y="157801"/>
                </a:cubicBezTo>
                <a:cubicBezTo>
                  <a:pt x="922070" y="56719"/>
                  <a:pt x="907760" y="152426"/>
                  <a:pt x="922680" y="62910"/>
                </a:cubicBezTo>
                <a:cubicBezTo>
                  <a:pt x="926023" y="42854"/>
                  <a:pt x="940399" y="20711"/>
                  <a:pt x="931306" y="2525"/>
                </a:cubicBezTo>
                <a:cubicBezTo>
                  <a:pt x="925850" y="-8387"/>
                  <a:pt x="913237" y="19032"/>
                  <a:pt x="905427" y="28404"/>
                </a:cubicBezTo>
                <a:cubicBezTo>
                  <a:pt x="898790" y="36369"/>
                  <a:pt x="896139" y="47647"/>
                  <a:pt x="888174" y="54284"/>
                </a:cubicBezTo>
                <a:cubicBezTo>
                  <a:pt x="873965" y="66125"/>
                  <a:pt x="845765" y="74171"/>
                  <a:pt x="827789" y="80163"/>
                </a:cubicBezTo>
                <a:cubicBezTo>
                  <a:pt x="810536" y="77287"/>
                  <a:pt x="792999" y="75778"/>
                  <a:pt x="776031" y="71536"/>
                </a:cubicBezTo>
                <a:cubicBezTo>
                  <a:pt x="758388" y="67125"/>
                  <a:pt x="724272" y="54284"/>
                  <a:pt x="724272" y="54284"/>
                </a:cubicBezTo>
                <a:cubicBezTo>
                  <a:pt x="677074" y="148681"/>
                  <a:pt x="711639" y="130382"/>
                  <a:pt x="655261" y="149174"/>
                </a:cubicBezTo>
                <a:cubicBezTo>
                  <a:pt x="650630" y="145701"/>
                  <a:pt x="605194" y="110628"/>
                  <a:pt x="594876" y="106042"/>
                </a:cubicBezTo>
                <a:cubicBezTo>
                  <a:pt x="578257" y="98656"/>
                  <a:pt x="543117" y="88789"/>
                  <a:pt x="543117" y="88789"/>
                </a:cubicBezTo>
                <a:lnTo>
                  <a:pt x="508612" y="140548"/>
                </a:lnTo>
                <a:cubicBezTo>
                  <a:pt x="502861" y="149174"/>
                  <a:pt x="501195" y="163149"/>
                  <a:pt x="491359" y="166427"/>
                </a:cubicBezTo>
                <a:lnTo>
                  <a:pt x="465480" y="175053"/>
                </a:lnTo>
                <a:cubicBezTo>
                  <a:pt x="395778" y="163437"/>
                  <a:pt x="430319" y="171959"/>
                  <a:pt x="361963" y="149174"/>
                </a:cubicBezTo>
                <a:lnTo>
                  <a:pt x="336083" y="140548"/>
                </a:lnTo>
                <a:lnTo>
                  <a:pt x="310204" y="131921"/>
                </a:lnTo>
                <a:cubicBezTo>
                  <a:pt x="334824" y="205782"/>
                  <a:pt x="314315" y="162441"/>
                  <a:pt x="353336" y="218185"/>
                </a:cubicBezTo>
                <a:cubicBezTo>
                  <a:pt x="365227" y="235172"/>
                  <a:pt x="387842" y="269944"/>
                  <a:pt x="387842" y="269944"/>
                </a:cubicBezTo>
                <a:lnTo>
                  <a:pt x="413721" y="347582"/>
                </a:lnTo>
                <a:cubicBezTo>
                  <a:pt x="416596" y="356208"/>
                  <a:pt x="422348" y="364368"/>
                  <a:pt x="422348" y="373461"/>
                </a:cubicBezTo>
                <a:lnTo>
                  <a:pt x="422348" y="416593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36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de-DE" sz="7200" b="1" dirty="0">
                <a:solidFill>
                  <a:schemeClr val="tx1"/>
                </a:solidFill>
                <a:latin typeface="Arial" charset="0"/>
              </a:rPr>
              <a:t>€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164450" y="53957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…ist die </a:t>
            </a:r>
            <a:r>
              <a:rPr lang="de-DE" b="1" dirty="0" smtClean="0"/>
              <a:t>gesellschaftliche </a:t>
            </a:r>
            <a:r>
              <a:rPr lang="de-DE" b="1" dirty="0"/>
              <a:t>Veränderung!</a:t>
            </a:r>
          </a:p>
          <a:p>
            <a:endParaRPr lang="de-DE" b="1" dirty="0"/>
          </a:p>
        </p:txBody>
      </p:sp>
      <p:pic>
        <p:nvPicPr>
          <p:cNvPr id="14" name="Picture 2" descr="Pfeil, Veränderung, Person, Silhouette, Menschen, Kre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2799"/>
            <a:ext cx="3707663" cy="261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3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 bldLvl="5" advAuto="500"/>
      <p:bldP spid="12" grpId="0" animBg="1"/>
      <p:bldP spid="13" grpId="0" build="p" bldLvl="5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15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dirty="0"/>
              <a:t>17 Ziele</a:t>
            </a:r>
          </a:p>
          <a:p>
            <a:endParaRPr lang="de-DE" altLang="de-DE" dirty="0"/>
          </a:p>
        </p:txBody>
      </p:sp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251520" y="5253058"/>
            <a:ext cx="8229600" cy="1108720"/>
          </a:xfrm>
        </p:spPr>
        <p:txBody>
          <a:bodyPr/>
          <a:lstStyle/>
          <a:p>
            <a:r>
              <a:rPr lang="de-DE" dirty="0"/>
              <a:t>Wenn alle </a:t>
            </a:r>
            <a:r>
              <a:rPr lang="de-DE" dirty="0" smtClean="0"/>
              <a:t>mitmachen</a:t>
            </a:r>
            <a:r>
              <a:rPr lang="de-DE" dirty="0"/>
              <a:t>,</a:t>
            </a:r>
          </a:p>
          <a:p>
            <a:r>
              <a:rPr lang="de-DE" dirty="0"/>
              <a:t>	und weitere motivieren, </a:t>
            </a:r>
          </a:p>
          <a:p>
            <a:r>
              <a:rPr lang="de-DE" dirty="0"/>
              <a:t>		dann schaffen wir es.</a:t>
            </a:r>
          </a:p>
        </p:txBody>
      </p:sp>
      <p:pic>
        <p:nvPicPr>
          <p:cNvPr id="10" name="Picture 2" descr="Bildergebnis für welt mensch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813318"/>
            <a:ext cx="3456384" cy="27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99592" y="134076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+mn-lt"/>
              </a:rPr>
              <a:t>17 Ziele können tatsächlich zur Transformation beitragen: Sie können immer mehr Menschen, Unternehmen und Behörden dazu bewegen, Nachhaltigkeit in ihr Denken und Handeln einfließen zu lassen.</a:t>
            </a:r>
          </a:p>
        </p:txBody>
      </p:sp>
      <p:pic>
        <p:nvPicPr>
          <p:cNvPr id="12" name="Picture 2" descr="H:\Vorlagen\SDG Wheel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18" y="2648367"/>
            <a:ext cx="507412" cy="50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ildergebnis für bremer stadtmusikant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4426">
            <a:off x="11988957" y="257787"/>
            <a:ext cx="1224136" cy="18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Vorlagen\SDG Wheel_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8851"/>
            <a:ext cx="751158" cy="7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:\Vorlagen\SDG Wheel_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09708"/>
            <a:ext cx="416510" cy="4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:\Vorlagen\SDG Wheel_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16112"/>
            <a:ext cx="341526" cy="3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:\Vorlagen\SDG Wheel_Transpare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8534" y="2466669"/>
            <a:ext cx="253706" cy="2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:\Vorlagen\SDG Wheel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05795"/>
            <a:ext cx="375579" cy="3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66 0.00695 C -0.18594 0.01574 -0.19635 0.03912 -0.20851 0.05417 C -0.2191 0.0669 -0.23125 0.07662 -0.24201 0.08866 C -0.25712 0.10556 -0.27014 0.12662 -0.28489 0.14375 C -0.29531 0.15579 -0.29948 0.17292 -0.30712 0.18797 C -0.31198 0.19792 -0.31805 0.2088 -0.32378 0.21783 C -0.32587 0.22639 -0.33281 0.2331 -0.33837 0.23681 C -0.34045 0.23797 -0.34253 0.23889 -0.34462 0.23982 C -0.34566 0.24028 -0.34774 0.24144 -0.34774 0.24167 C -0.35399 0.24005 -0.3618 0.24213 -0.36562 0.23519 C -0.36597 0.23449 -0.37066 0.21574 -0.37083 0.21459 C -0.3717 0.20949 -0.37292 0.19884 -0.37292 0.19908 C -0.37274 0.18935 -0.37292 0.17986 -0.37187 0.1706 C -0.37118 0.16505 -0.3625 0.16111 -0.3625 0.16134 C -0.35607 0.15347 -0.34982 0.14537 -0.34357 0.1375 C -0.33993 0.13287 -0.33889 0.12732 -0.3342 0.125 C -0.33125 0.11806 -0.3276 0.11574 -0.32587 0.10764 C -0.32604 0.09653 -0.325 0.08496 -0.32691 0.07454 C -0.32795 0.06759 -0.33941 0.06505 -0.33941 0.06528 C -0.35607 0.06621 -0.38472 0.04931 -0.38976 0.07917 C -0.3901 0.09352 -0.39045 0.10764 -0.39062 0.12176 C -0.39097 0.1375 -0.39062 0.15324 -0.39201 0.16898 C -0.39253 0.17523 -0.3993 0.17477 -0.4033 0.17685 C -0.41232 0.18148 -0.42239 0.18334 -0.4316 0.18472 C -0.45625 0.1838 -0.46857 0.19167 -0.48107 0.16273 C -0.48576 0.15139 -0.49097 0.13982 -0.49548 0.12824 C -0.49774 0.12199 -0.50173 0.10926 -0.50173 0.10949 C -0.50208 0.10648 -0.50191 0.10371 -0.50278 0.10139 C -0.50347 0.09977 -0.50555 0.1 -0.50607 0.09815 C -0.50712 0.09422 -0.5066 0.08982 -0.50712 0.08565 C -0.50607 0.07246 -0.50555 0.07153 -0.50052 0.06204 C -0.50139 0.05301 -0.50139 0.04375 -0.50278 0.03519 C -0.50312 0.03357 -0.50503 0.03449 -0.50607 0.03357 C -0.51354 0.02824 -0.51962 0.02732 -0.52795 0.0257 C -0.56128 0.0338 -0.54583 0.03102 -0.56667 0.04144 C -0.57344 0.04954 -0.57396 0.04676 -0.57083 0.06343 C -0.56805 0.07894 -0.55868 0.09097 -0.55312 0.1044 C -0.55226 0.10625 -0.55139 0.11412 -0.55087 0.11551 C -0.54792 0.12894 -0.5441 0.14283 -0.54045 0.15648 C -0.53906 0.17292 -0.53646 0.1919 -0.53941 0.20834 C -0.53976 0.21065 -0.54219 0.21019 -0.54375 0.21158 C -0.55035 0.21783 -0.54982 0.21852 -0.55816 0.22084 C -0.56337 0.22222 -0.57292 0.2257 -0.57292 0.22593 C -0.62239 0.22361 -0.59687 0.22709 -0.62101 0.21783 C -0.6283 0.21042 -0.63316 0.20023 -0.63993 0.19259 C -0.64514 0.19306 -0.65052 0.19236 -0.65573 0.19422 C -0.65764 0.19491 -0.65885 0.19908 -0.66094 0.20047 C -0.66389 0.20232 -0.66719 0.20255 -0.67031 0.20371 C -0.67743 0.21088 -0.67587 0.20625 -0.6776 0.21459 C -0.675 0.23056 -0.67587 0.24722 -0.67344 0.26343 C -0.67917 0.26898 -0.6868 0.27246 -0.69323 0.27454 C -0.70226 0.28334 -0.68854 0.26875 -0.70087 0.28704 C -0.70208 0.28912 -0.70469 0.29329 -0.70469 0.29375 " pathEditMode="relative" rAng="0" ptsTypes="AAAAAA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1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16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pic>
        <p:nvPicPr>
          <p:cNvPr id="2050" name="Picture 2" descr="Ähnliches Fot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1440" r="2068" b="1981"/>
          <a:stretch/>
        </p:blipFill>
        <p:spPr bwMode="auto">
          <a:xfrm>
            <a:off x="4442690" y="1339272"/>
            <a:ext cx="4737821" cy="47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085735926"/>
              </p:ext>
            </p:extLst>
          </p:nvPr>
        </p:nvGraphicFramePr>
        <p:xfrm>
          <a:off x="35496" y="2348880"/>
          <a:ext cx="433327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724128" y="3347700"/>
            <a:ext cx="22570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Was möchte ich ändern?</a:t>
            </a:r>
          </a:p>
          <a:p>
            <a:r>
              <a:rPr lang="de-DE" dirty="0" smtClean="0"/>
              <a:t>Wer macht mit?</a:t>
            </a:r>
          </a:p>
          <a:p>
            <a:r>
              <a:rPr lang="de-DE" dirty="0" smtClean="0"/>
              <a:t>  Was brauchen wir?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3178211"/>
            <a:ext cx="2229714" cy="10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3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B28E22-649E-49CA-9139-9B108903D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26B28E22-649E-49CA-9139-9B108903D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26B28E22-649E-49CA-9139-9B108903D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65C5A6-F956-4B3A-8AC3-83E04A5C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5565C5A6-F956-4B3A-8AC3-83E04A5C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5565C5A6-F956-4B3A-8AC3-83E04A5C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00C516-E61E-421C-9043-FE392365F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C700C516-E61E-421C-9043-FE392365F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C700C516-E61E-421C-9043-FE392365F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491A99-1758-499A-8B01-1A2ECDE89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27491A99-1758-499A-8B01-1A2ECDE89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27491A99-1758-499A-8B01-1A2ECDE89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17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sp>
        <p:nvSpPr>
          <p:cNvPr id="26" name="Inhaltsplatzhalter 1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60648"/>
          </a:xfrm>
        </p:spPr>
        <p:txBody>
          <a:bodyPr/>
          <a:lstStyle/>
          <a:p>
            <a:r>
              <a:rPr lang="de-DE" dirty="0"/>
              <a:t>Nachhaltige Veränderung der Kommune im Sinne der 17 Ziele</a:t>
            </a:r>
          </a:p>
        </p:txBody>
      </p:sp>
      <p:sp>
        <p:nvSpPr>
          <p:cNvPr id="28" name="Eingekerbter Pfeil nach rechts 27"/>
          <p:cNvSpPr/>
          <p:nvPr/>
        </p:nvSpPr>
        <p:spPr bwMode="auto">
          <a:xfrm>
            <a:off x="261864" y="1630547"/>
            <a:ext cx="468052" cy="216024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3595218" y="2110481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Entscheidungsträger*innen</a:t>
            </a:r>
          </a:p>
          <a:p>
            <a:pPr algn="ctr"/>
            <a:r>
              <a:rPr lang="de-DE" dirty="0"/>
              <a:t>Politik &amp; Verwaltung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360489" y="2785188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Wirtschaft und Handel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238554" y="2800183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Migrant*innen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691480" y="4522022"/>
            <a:ext cx="77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Medien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095530" y="3589895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Lehrer*innen</a:t>
            </a:r>
          </a:p>
          <a:p>
            <a:pPr algn="ctr"/>
            <a:r>
              <a:rPr lang="de-DE" dirty="0"/>
              <a:t>Schüler*innen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730904" y="4832722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NROs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823647" y="5545831"/>
            <a:ext cx="18774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Kinder &amp; Jugendliche</a:t>
            </a:r>
          </a:p>
          <a:p>
            <a:pPr algn="ctr"/>
            <a:r>
              <a:rPr lang="de-DE" dirty="0"/>
              <a:t>(Sport-)Vereine</a:t>
            </a:r>
          </a:p>
          <a:p>
            <a:pPr algn="ctr"/>
            <a:r>
              <a:rPr lang="de-DE" dirty="0"/>
              <a:t>Politische Verbände</a:t>
            </a:r>
          </a:p>
        </p:txBody>
      </p:sp>
      <p:cxnSp>
        <p:nvCxnSpPr>
          <p:cNvPr id="39" name="Gerade Verbindung 18"/>
          <p:cNvCxnSpPr>
            <a:stCxn id="34" idx="3"/>
          </p:cNvCxnSpPr>
          <p:nvPr/>
        </p:nvCxnSpPr>
        <p:spPr bwMode="auto">
          <a:xfrm>
            <a:off x="2527689" y="2954072"/>
            <a:ext cx="1676288" cy="801738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20"/>
          <p:cNvCxnSpPr/>
          <p:nvPr/>
        </p:nvCxnSpPr>
        <p:spPr bwMode="auto">
          <a:xfrm flipH="1">
            <a:off x="4762364" y="2659845"/>
            <a:ext cx="1" cy="844932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26"/>
          <p:cNvCxnSpPr>
            <a:endCxn id="44" idx="7"/>
          </p:cNvCxnSpPr>
          <p:nvPr/>
        </p:nvCxnSpPr>
        <p:spPr bwMode="auto">
          <a:xfrm flipH="1">
            <a:off x="5174176" y="2939077"/>
            <a:ext cx="1186314" cy="72417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Gerade Verbindung 28"/>
          <p:cNvCxnSpPr/>
          <p:nvPr/>
        </p:nvCxnSpPr>
        <p:spPr bwMode="auto">
          <a:xfrm flipH="1" flipV="1">
            <a:off x="5353446" y="4258856"/>
            <a:ext cx="1377458" cy="573865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Gerade Verbindung 30"/>
          <p:cNvCxnSpPr>
            <a:endCxn id="35" idx="3"/>
          </p:cNvCxnSpPr>
          <p:nvPr/>
        </p:nvCxnSpPr>
        <p:spPr bwMode="auto">
          <a:xfrm flipH="1">
            <a:off x="2462846" y="4191485"/>
            <a:ext cx="1674473" cy="484426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 bwMode="auto">
          <a:xfrm>
            <a:off x="4129312" y="3490560"/>
            <a:ext cx="1224134" cy="1179181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chemeClr val="accent5"/>
                </a:solidFill>
                <a:latin typeface="Arial" charset="0"/>
              </a:rPr>
              <a:t>Bremen</a:t>
            </a:r>
          </a:p>
        </p:txBody>
      </p:sp>
      <p:sp>
        <p:nvSpPr>
          <p:cNvPr id="45" name="Eingekerbter Pfeil nach rechts 44"/>
          <p:cNvSpPr/>
          <p:nvPr/>
        </p:nvSpPr>
        <p:spPr bwMode="auto">
          <a:xfrm>
            <a:off x="261864" y="3252765"/>
            <a:ext cx="2448272" cy="1006091"/>
          </a:xfrm>
          <a:prstGeom prst="notchedRightArrow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  <a:latin typeface="Arial" charset="0"/>
              </a:rPr>
              <a:t>Wissensvermittlung</a:t>
            </a:r>
          </a:p>
          <a:p>
            <a:r>
              <a:rPr lang="de-DE" sz="1200" dirty="0"/>
              <a:t>Handlungsoptionen</a:t>
            </a:r>
            <a:endParaRPr lang="de-DE" sz="12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46" name="Gerade Verbindung 22"/>
          <p:cNvCxnSpPr/>
          <p:nvPr/>
        </p:nvCxnSpPr>
        <p:spPr bwMode="auto">
          <a:xfrm flipV="1">
            <a:off x="5353446" y="3851505"/>
            <a:ext cx="1714249" cy="12864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Gerade Verbindung 25"/>
          <p:cNvCxnSpPr/>
          <p:nvPr/>
        </p:nvCxnSpPr>
        <p:spPr bwMode="auto">
          <a:xfrm flipH="1">
            <a:off x="4741379" y="4675910"/>
            <a:ext cx="1" cy="844932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2" descr="H:\Vorlagen\SDG Wheel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08" y="2911065"/>
            <a:ext cx="2345942" cy="23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6"/>
          <a:stretch/>
        </p:blipFill>
        <p:spPr>
          <a:xfrm>
            <a:off x="2090364" y="5347579"/>
            <a:ext cx="158369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/>
          <a:srcRect l="10996" t="13678" r="70252" b="3813"/>
          <a:stretch/>
        </p:blipFill>
        <p:spPr>
          <a:xfrm>
            <a:off x="5823882" y="5212579"/>
            <a:ext cx="883637" cy="12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/>
          <a:srcRect l="11051" t="12957" r="70197" b="4534"/>
          <a:stretch/>
        </p:blipFill>
        <p:spPr>
          <a:xfrm>
            <a:off x="550910" y="4204767"/>
            <a:ext cx="883634" cy="12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7"/>
          <a:srcRect l="10939" t="13405" r="70309" b="4086"/>
          <a:stretch/>
        </p:blipFill>
        <p:spPr>
          <a:xfrm>
            <a:off x="7865037" y="1527897"/>
            <a:ext cx="883637" cy="12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feld 1"/>
          <p:cNvSpPr txBox="1"/>
          <p:nvPr/>
        </p:nvSpPr>
        <p:spPr>
          <a:xfrm>
            <a:off x="2330501" y="5370188"/>
            <a:ext cx="47371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und 5. März 2019</a:t>
            </a:r>
          </a:p>
          <a:p>
            <a:r>
              <a:rPr lang="de-DE" dirty="0" smtClean="0"/>
              <a:t>	2. Städtepartnerkonferenz zur Umsetzung der</a:t>
            </a:r>
          </a:p>
          <a:p>
            <a:r>
              <a:rPr lang="de-DE" dirty="0" smtClean="0"/>
              <a:t>		17 Ziele für eine bessere Welt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4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4.44444E-6 L 7.77778E-6 4.44444E-6 C -0.00052 0.00764 -0.00034 0.01551 -0.00121 0.02338 C -0.00138 0.02546 -0.00277 0.02708 -0.00329 0.02916 C -0.00486 0.03403 -0.00607 0.03912 -0.00781 0.04375 C -0.00885 0.04676 -0.01006 0.04954 -0.01111 0.05254 C -0.01163 0.05393 -0.01163 0.05579 -0.01215 0.05694 C -0.01354 0.06018 -0.01545 0.06273 -0.01649 0.06574 C -0.01736 0.06782 -0.01788 0.06967 -0.01874 0.07176 C -0.01944 0.07315 -0.02031 0.07454 -0.021 0.07616 C -0.02204 0.07847 -0.02326 0.08102 -0.0243 0.08333 C -0.02499 0.08541 -0.02569 0.0875 -0.02638 0.08935 C -0.02777 0.09236 -0.02951 0.09491 -0.0309 0.09815 C -0.03177 0.10046 -0.03211 0.10301 -0.03298 0.10532 C -0.03472 0.10903 -0.03697 0.11204 -0.03854 0.11574 C -0.03975 0.11852 -0.04045 0.12176 -0.04183 0.12454 C -0.04374 0.12824 -0.04635 0.13125 -0.04843 0.13472 C -0.05711 0.14884 -0.04392 0.13009 -0.06058 0.15231 C -0.06197 0.15416 -0.06319 0.15648 -0.06492 0.1581 C -0.06631 0.15949 -0.06805 0.16088 -0.06927 0.1625 C -0.07065 0.16435 -0.07117 0.1669 -0.07256 0.16829 C -0.0743 0.17037 -0.07638 0.17129 -0.07812 0.17268 C -0.09201 0.18518 -0.07031 0.16736 -0.08906 0.1831 C -0.0927 0.18611 -0.096 0.19004 -0.10017 0.1919 L -0.10677 0.19467 C -0.11492 0.20579 -0.10364 0.1919 -0.12308 0.20509 C -0.13975 0.2162 -0.11892 0.20254 -0.13749 0.21389 C -0.14878 0.22083 -0.13923 0.2162 -0.15069 0.22106 C -0.15208 0.22268 -0.15347 0.2243 -0.15503 0.22546 C -0.16006 0.22916 -0.16579 0.23125 -0.17048 0.23588 C -0.17829 0.24375 -0.171 0.23727 -0.18142 0.24305 C -0.18367 0.24444 -0.18558 0.24653 -0.18802 0.24745 C -0.19079 0.24861 -0.19392 0.24861 -0.19687 0.24907 C -0.19895 0.25046 -0.20104 0.25208 -0.20347 0.25347 C -0.20572 0.25463 -0.21249 0.25579 -0.2144 0.25625 C -0.21666 0.25717 -0.21874 0.25833 -0.221 0.25926 C -0.22343 0.26018 -0.2309 0.2618 -0.23298 0.26227 C -0.23524 0.26366 -0.23732 0.26528 -0.23958 0.26666 C -0.24201 0.26782 -0.24878 0.26898 -0.25069 0.26944 C -0.25729 0.27245 -0.25781 0.27291 -0.26492 0.27546 C -0.26788 0.27639 -0.27083 0.27754 -0.27378 0.27824 C -0.28142 0.28009 -0.28906 0.28102 -0.29687 0.28264 C -0.3144 0.28657 -0.30555 0.28518 -0.32326 0.28704 C -0.33489 0.29329 -0.32204 0.28704 -0.33524 0.29143 C -0.34027 0.29305 -0.34965 0.29768 -0.35607 0.29884 C -0.35972 0.29954 -0.36354 0.29977 -0.36718 0.30023 C -0.36979 0.30116 -0.37222 0.30278 -0.37482 0.30324 C -0.38038 0.30416 -0.38576 0.30416 -0.39131 0.30463 C -0.39461 0.30509 -0.39791 0.30555 -0.40121 0.30625 C -0.41371 0.30393 -0.42552 0.30926 -0.4144 0.29444 L -0.41336 0.29305 " pathEditMode="relative" ptsTypes="AAAAAAA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6" grpId="0"/>
      <p:bldP spid="37" grpId="0"/>
      <p:bldP spid="38" grpId="0"/>
      <p:bldP spid="44" grpId="0" animBg="1"/>
      <p:bldP spid="45" grpId="0" animBg="1"/>
      <p:bldP spid="45" grpId="1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18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8"/>
            <a:ext cx="5071119" cy="3600000"/>
          </a:xfrm>
          <a:prstGeom prst="rect">
            <a:avLst/>
          </a:prstGeom>
        </p:spPr>
      </p:pic>
      <p:pic>
        <p:nvPicPr>
          <p:cNvPr id="7" name="Picture 2" descr="https://i0.wp.com/tmp.ewk-zell.at/wp-content/uploads/2016/02/SDGs_deutsch.jpg?fit=1116%2C54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2204864"/>
            <a:ext cx="111438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1650" dirty="0" smtClean="0"/>
              <a:t>Timm Kroeger – </a:t>
            </a:r>
            <a:r>
              <a:rPr lang="de-DE" sz="1650" dirty="0" smtClean="0">
                <a:solidFill>
                  <a:schemeClr val="accent4"/>
                </a:solidFill>
                <a:hlinkClick r:id="rId2"/>
              </a:rPr>
              <a:t>timm.kroeger@europa.bremen.de</a:t>
            </a:r>
            <a:r>
              <a:rPr lang="de-DE" sz="1650" dirty="0" smtClean="0">
                <a:solidFill>
                  <a:schemeClr val="accent4"/>
                </a:solidFill>
              </a:rPr>
              <a:t> – 0421 </a:t>
            </a:r>
            <a:r>
              <a:rPr lang="de-DE" sz="1650" dirty="0" smtClean="0"/>
              <a:t>361 2194</a:t>
            </a:r>
            <a:endParaRPr lang="de-DE" sz="16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19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sp>
        <p:nvSpPr>
          <p:cNvPr id="7" name="Rechteck 6"/>
          <p:cNvSpPr/>
          <p:nvPr/>
        </p:nvSpPr>
        <p:spPr>
          <a:xfrm>
            <a:off x="-1620818" y="2276872"/>
            <a:ext cx="12457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de-D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Vielen Dank für Ihre Aufmerksamkeit!</a:t>
            </a:r>
            <a:endParaRPr lang="de-DE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3" descr="G:\Transfer_Lafez\SDG\Materialien\Icon\17-ziele-icon-datei-varianten\17-ziele-WEB\icon-sdg-ez-bremen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2634679" cy="263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188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imm.kroeger\Downloads\Bild1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3570" y="3303888"/>
            <a:ext cx="2329733" cy="291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43930" y="4023968"/>
            <a:ext cx="2864374" cy="460648"/>
          </a:xfrm>
        </p:spPr>
        <p:txBody>
          <a:bodyPr/>
          <a:lstStyle/>
          <a:p>
            <a:r>
              <a:rPr lang="de-DE" b="0" dirty="0"/>
              <a:t>25. September </a:t>
            </a:r>
            <a:r>
              <a:rPr lang="de-DE" b="0" dirty="0" smtClean="0"/>
              <a:t>	</a:t>
            </a:r>
            <a:r>
              <a:rPr lang="de-DE" dirty="0" smtClean="0"/>
              <a:t>2015</a:t>
            </a:r>
            <a:endParaRPr lang="de-DE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2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dirty="0" smtClean="0"/>
              <a:t>17 Ziele</a:t>
            </a:r>
            <a:endParaRPr lang="de-DE" altLang="de-DE" dirty="0"/>
          </a:p>
        </p:txBody>
      </p:sp>
      <p:sp>
        <p:nvSpPr>
          <p:cNvPr id="12" name="Abgerundete rechteckige Legende 11"/>
          <p:cNvSpPr/>
          <p:nvPr/>
        </p:nvSpPr>
        <p:spPr bwMode="auto">
          <a:xfrm>
            <a:off x="3533302" y="1556792"/>
            <a:ext cx="4006971" cy="1891112"/>
          </a:xfrm>
          <a:prstGeom prst="wedgeRoundRectCallout">
            <a:avLst>
              <a:gd name="adj1" fmla="val -78995"/>
              <a:gd name="adj2" fmla="val 9097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Transformation unserer Welt!!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193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UN Mitgliedsstaaten verabschieden die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Agenda 2030 für nachhaltige Entwicklung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ensterinhalt vertikal verschieben 6"/>
          <p:cNvSpPr/>
          <p:nvPr/>
        </p:nvSpPr>
        <p:spPr bwMode="auto">
          <a:xfrm>
            <a:off x="1318538" y="1502894"/>
            <a:ext cx="1613223" cy="2016224"/>
          </a:xfrm>
          <a:prstGeom prst="verticalScrol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i="1" dirty="0"/>
              <a:t>September</a:t>
            </a:r>
          </a:p>
          <a:p>
            <a:pPr algn="ctr"/>
            <a:r>
              <a:rPr lang="de-DE" i="1" dirty="0" smtClean="0"/>
              <a:t>2017</a:t>
            </a:r>
          </a:p>
          <a:p>
            <a:pPr algn="ctr"/>
            <a:endParaRPr lang="de-DE" i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Bremen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i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Zeichnungs-kommune</a:t>
            </a:r>
            <a:r>
              <a:rPr kumimoji="0" lang="de-DE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H:\Vorlagen\SDG Wheel_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304" y="3644777"/>
            <a:ext cx="1138645" cy="11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8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uiExpand="1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5" r="7399"/>
          <a:stretch/>
        </p:blipFill>
        <p:spPr>
          <a:xfrm>
            <a:off x="-36512" y="1296144"/>
            <a:ext cx="3528393" cy="508518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 anchor="ctr"/>
          <a:lstStyle/>
          <a:p>
            <a:r>
              <a:rPr lang="de-DE" sz="2400" dirty="0"/>
              <a:t>	 </a:t>
            </a:r>
            <a:r>
              <a:rPr lang="de-DE" sz="2400" dirty="0" smtClean="0"/>
              <a:t>      Welche Herausforderungen haben wir?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…wenn wir an die Zukunft denken.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96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17396 0.04005 C 0.21059 0.04908 0.2651 0.05394 0.32205 0.05394 C 0.38698 0.05394 0.43871 0.04908 0.47535 0.04005 L 0.64965 -2.22222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dirty="0"/>
              <a:t>17 Ziele</a:t>
            </a:r>
          </a:p>
          <a:p>
            <a:endParaRPr lang="de-DE" altLang="de-DE" dirty="0"/>
          </a:p>
        </p:txBody>
      </p:sp>
      <p:sp>
        <p:nvSpPr>
          <p:cNvPr id="40" name="Inhaltsplatzhalter 1"/>
          <p:cNvSpPr txBox="1">
            <a:spLocks/>
          </p:cNvSpPr>
          <p:nvPr/>
        </p:nvSpPr>
        <p:spPr bwMode="auto">
          <a:xfrm>
            <a:off x="389441" y="1556792"/>
            <a:ext cx="86470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20000"/>
              <a:buFont typeface="Wingdings" pitchFamily="-105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31813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80010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220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54940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00660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46380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92100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kern="0" dirty="0" smtClean="0"/>
              <a:t>Weltweite Herausforderungen…</a:t>
            </a:r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endParaRPr lang="de-DE" sz="1800" kern="0" dirty="0" smtClean="0"/>
          </a:p>
          <a:p>
            <a:pPr algn="r"/>
            <a:r>
              <a:rPr lang="de-DE" sz="1800" kern="0" dirty="0" smtClean="0"/>
              <a:t>…die alle Menschen treffen!</a:t>
            </a:r>
          </a:p>
          <a:p>
            <a:pPr algn="r"/>
            <a:r>
              <a:rPr lang="de-DE" sz="1800" kern="0" dirty="0" smtClean="0"/>
              <a:t>Auch in Bremen!</a:t>
            </a:r>
            <a:endParaRPr lang="de-DE" sz="1800" kern="0" dirty="0"/>
          </a:p>
        </p:txBody>
      </p:sp>
      <p:pic>
        <p:nvPicPr>
          <p:cNvPr id="41" name="Picture 2" descr="Bildergebnis für we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458" y="2780928"/>
            <a:ext cx="1728192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uppieren 41"/>
          <p:cNvGrpSpPr/>
          <p:nvPr/>
        </p:nvGrpSpPr>
        <p:grpSpPr>
          <a:xfrm>
            <a:off x="899592" y="2924944"/>
            <a:ext cx="2795946" cy="1008112"/>
            <a:chOff x="899592" y="2924944"/>
            <a:chExt cx="2795946" cy="1008112"/>
          </a:xfrm>
        </p:grpSpPr>
        <p:sp>
          <p:nvSpPr>
            <p:cNvPr id="43" name="Abgerundetes Rechteck 42"/>
            <p:cNvSpPr/>
            <p:nvPr/>
          </p:nvSpPr>
          <p:spPr bwMode="auto">
            <a:xfrm>
              <a:off x="899592" y="2924944"/>
              <a:ext cx="1728192" cy="1008112"/>
            </a:xfrm>
            <a:prstGeom prst="round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Arial" charset="0"/>
                </a:rPr>
                <a:t>Ungleichheiten</a:t>
              </a:r>
            </a:p>
          </p:txBody>
        </p:sp>
        <p:cxnSp>
          <p:nvCxnSpPr>
            <p:cNvPr id="44" name="Gerade Verbindung 11"/>
            <p:cNvCxnSpPr>
              <a:stCxn id="43" idx="3"/>
              <a:endCxn id="41" idx="1"/>
            </p:cNvCxnSpPr>
            <p:nvPr/>
          </p:nvCxnSpPr>
          <p:spPr bwMode="auto">
            <a:xfrm flipV="1">
              <a:off x="2627784" y="3034016"/>
              <a:ext cx="1067754" cy="39498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uppieren 44"/>
          <p:cNvGrpSpPr/>
          <p:nvPr/>
        </p:nvGrpSpPr>
        <p:grpSpPr>
          <a:xfrm>
            <a:off x="1475656" y="4509120"/>
            <a:ext cx="2902898" cy="1368152"/>
            <a:chOff x="1475656" y="4509120"/>
            <a:chExt cx="2902898" cy="1368152"/>
          </a:xfrm>
        </p:grpSpPr>
        <p:sp>
          <p:nvSpPr>
            <p:cNvPr id="46" name="Abgerundetes Rechteck 45"/>
            <p:cNvSpPr/>
            <p:nvPr/>
          </p:nvSpPr>
          <p:spPr bwMode="auto">
            <a:xfrm>
              <a:off x="1475656" y="4869160"/>
              <a:ext cx="1728192" cy="1008112"/>
            </a:xfrm>
            <a:prstGeom prst="round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charset="0"/>
                </a:rPr>
                <a:t>Demographischer Wandel</a:t>
              </a:r>
              <a:endParaRPr 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47" name="Gerade Verbindung 13"/>
            <p:cNvCxnSpPr>
              <a:stCxn id="46" idx="3"/>
            </p:cNvCxnSpPr>
            <p:nvPr/>
          </p:nvCxnSpPr>
          <p:spPr bwMode="auto">
            <a:xfrm flipV="1">
              <a:off x="3203848" y="4509120"/>
              <a:ext cx="1174706" cy="86409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uppieren 47"/>
          <p:cNvGrpSpPr/>
          <p:nvPr/>
        </p:nvGrpSpPr>
        <p:grpSpPr>
          <a:xfrm>
            <a:off x="5242650" y="3645024"/>
            <a:ext cx="2713726" cy="1008112"/>
            <a:chOff x="5242650" y="3645024"/>
            <a:chExt cx="2713726" cy="1008112"/>
          </a:xfrm>
        </p:grpSpPr>
        <p:sp>
          <p:nvSpPr>
            <p:cNvPr id="49" name="Abgerundetes Rechteck 48"/>
            <p:cNvSpPr/>
            <p:nvPr/>
          </p:nvSpPr>
          <p:spPr bwMode="auto">
            <a:xfrm>
              <a:off x="6228184" y="3645024"/>
              <a:ext cx="1728192" cy="1008112"/>
            </a:xfrm>
            <a:prstGeom prst="round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Arial" charset="0"/>
                </a:rPr>
                <a:t>Klimawandel</a:t>
              </a:r>
            </a:p>
          </p:txBody>
        </p:sp>
        <p:cxnSp>
          <p:nvCxnSpPr>
            <p:cNvPr id="50" name="Gerade Verbindung 16"/>
            <p:cNvCxnSpPr>
              <a:endCxn id="49" idx="1"/>
            </p:cNvCxnSpPr>
            <p:nvPr/>
          </p:nvCxnSpPr>
          <p:spPr bwMode="auto">
            <a:xfrm>
              <a:off x="5242650" y="3645024"/>
              <a:ext cx="985534" cy="50405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uppieren 50"/>
          <p:cNvGrpSpPr/>
          <p:nvPr/>
        </p:nvGrpSpPr>
        <p:grpSpPr>
          <a:xfrm>
            <a:off x="4306546" y="1556792"/>
            <a:ext cx="2929750" cy="1224136"/>
            <a:chOff x="4306546" y="1556792"/>
            <a:chExt cx="2929750" cy="1224136"/>
          </a:xfrm>
        </p:grpSpPr>
        <p:sp>
          <p:nvSpPr>
            <p:cNvPr id="52" name="Abgerundetes Rechteck 51"/>
            <p:cNvSpPr/>
            <p:nvPr/>
          </p:nvSpPr>
          <p:spPr bwMode="auto">
            <a:xfrm>
              <a:off x="5508104" y="1556792"/>
              <a:ext cx="1728192" cy="1008112"/>
            </a:xfrm>
            <a:prstGeom prst="round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Arial" charset="0"/>
                </a:rPr>
                <a:t>Rückgang natürlicher Ressourcen</a:t>
              </a:r>
            </a:p>
          </p:txBody>
        </p:sp>
        <p:cxnSp>
          <p:nvCxnSpPr>
            <p:cNvPr id="53" name="Gerade Verbindung 19"/>
            <p:cNvCxnSpPr>
              <a:stCxn id="41" idx="0"/>
              <a:endCxn id="52" idx="1"/>
            </p:cNvCxnSpPr>
            <p:nvPr/>
          </p:nvCxnSpPr>
          <p:spPr bwMode="auto">
            <a:xfrm flipV="1">
              <a:off x="4306546" y="2060848"/>
              <a:ext cx="1201558" cy="72008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5" name="Picture 2" descr="H:\Vorlagen\SDG Wheel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24" y="1952647"/>
            <a:ext cx="3406501" cy="34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2015 – Start der Agenda 2030</a:t>
            </a:r>
          </a:p>
          <a:p>
            <a:r>
              <a:rPr lang="de-DE" b="0" dirty="0" smtClean="0"/>
              <a:t>Deutschland ist auf Platz 6</a:t>
            </a:r>
          </a:p>
          <a:p>
            <a:r>
              <a:rPr lang="de-DE" b="0" dirty="0" smtClean="0"/>
              <a:t>	Aber nur bei 12 von 34 Indikatoren vorne dabei</a:t>
            </a:r>
          </a:p>
          <a:p>
            <a:endParaRPr lang="de-DE" b="0" dirty="0" smtClean="0"/>
          </a:p>
          <a:p>
            <a:r>
              <a:rPr lang="de-DE" b="0" dirty="0" smtClean="0"/>
              <a:t>	+ Wirtschaftswachstum</a:t>
            </a:r>
          </a:p>
          <a:p>
            <a:r>
              <a:rPr lang="de-DE" b="0" dirty="0" smtClean="0"/>
              <a:t>	+ Beschäftigung</a:t>
            </a:r>
          </a:p>
          <a:p>
            <a:r>
              <a:rPr lang="de-DE" b="0" dirty="0" smtClean="0"/>
              <a:t>	+ Forschung</a:t>
            </a:r>
          </a:p>
          <a:p>
            <a:r>
              <a:rPr lang="de-DE" b="0" dirty="0"/>
              <a:t>	</a:t>
            </a:r>
            <a:r>
              <a:rPr lang="de-DE" b="0" dirty="0" smtClean="0"/>
              <a:t>		- Müll</a:t>
            </a:r>
          </a:p>
          <a:p>
            <a:r>
              <a:rPr lang="de-DE" b="0" dirty="0"/>
              <a:t>	</a:t>
            </a:r>
            <a:r>
              <a:rPr lang="de-DE" b="0" dirty="0" smtClean="0"/>
              <a:t>		- Nachhaltige Landwirtschaft</a:t>
            </a:r>
          </a:p>
          <a:p>
            <a:r>
              <a:rPr lang="de-DE" b="0" dirty="0"/>
              <a:t>	</a:t>
            </a:r>
            <a:r>
              <a:rPr lang="de-DE" b="0" dirty="0" smtClean="0"/>
              <a:t>		- Ausbeutung von Wasserressourcen</a:t>
            </a:r>
            <a:endParaRPr lang="de-DE" b="0" dirty="0"/>
          </a:p>
          <a:p>
            <a:endParaRPr lang="de-DE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766757"/>
            <a:ext cx="2818656" cy="850900"/>
          </a:xfrm>
        </p:spPr>
        <p:txBody>
          <a:bodyPr/>
          <a:lstStyle/>
          <a:p>
            <a:r>
              <a:rPr lang="de-DE" dirty="0" smtClean="0"/>
              <a:t>Deutschland am Start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dirty="0"/>
              <a:t>17 Ziele</a:t>
            </a:r>
          </a:p>
          <a:p>
            <a:endParaRPr lang="de-DE" alt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800950" y="1622809"/>
            <a:ext cx="7064896" cy="4625466"/>
            <a:chOff x="1331640" y="1756342"/>
            <a:chExt cx="7064896" cy="462546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/>
            <a:srcRect l="8100" t="12560" r="74472" b="25675"/>
            <a:stretch/>
          </p:blipFill>
          <p:spPr>
            <a:xfrm>
              <a:off x="1331640" y="1756342"/>
              <a:ext cx="2088232" cy="462546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/>
            <a:srcRect l="48965" t="12560" r="9501" b="25675"/>
            <a:stretch/>
          </p:blipFill>
          <p:spPr>
            <a:xfrm>
              <a:off x="3419872" y="1756342"/>
              <a:ext cx="4976664" cy="4625466"/>
            </a:xfrm>
            <a:prstGeom prst="rect">
              <a:avLst/>
            </a:prstGeom>
          </p:spPr>
        </p:pic>
      </p:grpSp>
      <p:sp>
        <p:nvSpPr>
          <p:cNvPr id="9" name="Titel 2"/>
          <p:cNvSpPr txBox="1">
            <a:spLocks/>
          </p:cNvSpPr>
          <p:nvPr/>
        </p:nvSpPr>
        <p:spPr bwMode="auto">
          <a:xfrm>
            <a:off x="3162672" y="768172"/>
            <a:ext cx="2818656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und heute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9372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Müllproduktion – Verpackungsmüll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899592" y="2780927"/>
            <a:ext cx="4320480" cy="3038633"/>
            <a:chOff x="899592" y="2212935"/>
            <a:chExt cx="4896544" cy="3606626"/>
          </a:xfrm>
        </p:grpSpPr>
        <p:sp>
          <p:nvSpPr>
            <p:cNvPr id="5" name="Rad 4"/>
            <p:cNvSpPr/>
            <p:nvPr/>
          </p:nvSpPr>
          <p:spPr bwMode="auto">
            <a:xfrm>
              <a:off x="899592" y="4728233"/>
              <a:ext cx="1080120" cy="1080120"/>
            </a:xfrm>
            <a:prstGeom prst="donu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ad 5"/>
            <p:cNvSpPr/>
            <p:nvPr/>
          </p:nvSpPr>
          <p:spPr bwMode="auto">
            <a:xfrm>
              <a:off x="2123728" y="4728233"/>
              <a:ext cx="1080120" cy="1080120"/>
            </a:xfrm>
            <a:prstGeom prst="donu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ad 6"/>
            <p:cNvSpPr/>
            <p:nvPr/>
          </p:nvSpPr>
          <p:spPr bwMode="auto">
            <a:xfrm>
              <a:off x="4716016" y="4739441"/>
              <a:ext cx="1080120" cy="1080120"/>
            </a:xfrm>
            <a:prstGeom prst="donu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lussdiagramm: Manuelle Eingabe 7"/>
            <p:cNvSpPr/>
            <p:nvPr/>
          </p:nvSpPr>
          <p:spPr bwMode="auto">
            <a:xfrm>
              <a:off x="4499992" y="2212935"/>
              <a:ext cx="1296144" cy="2304256"/>
            </a:xfrm>
            <a:prstGeom prst="flowChartManualInput">
              <a:avLst/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 bwMode="auto">
            <a:xfrm>
              <a:off x="5148064" y="2698252"/>
              <a:ext cx="504056" cy="648072"/>
            </a:xfrm>
            <a:prstGeom prst="round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ine Ecke des Rechtecks schneiden 10"/>
          <p:cNvSpPr/>
          <p:nvPr/>
        </p:nvSpPr>
        <p:spPr bwMode="auto">
          <a:xfrm>
            <a:off x="899592" y="2924944"/>
            <a:ext cx="2952328" cy="1797351"/>
          </a:xfrm>
          <a:prstGeom prst="snip1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579816" y="4026022"/>
            <a:ext cx="1390871" cy="1897959"/>
            <a:chOff x="785722" y="4149080"/>
            <a:chExt cx="1390871" cy="189795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22" y="4149080"/>
              <a:ext cx="1390871" cy="1897959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866443" y="5271989"/>
              <a:ext cx="1264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18,16 Tonnen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299481" y="4409608"/>
            <a:ext cx="1109770" cy="1514373"/>
            <a:chOff x="2401090" y="4532666"/>
            <a:chExt cx="1109770" cy="151437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090" y="4532666"/>
              <a:ext cx="1109770" cy="1514373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2481810" y="5342051"/>
              <a:ext cx="1008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22,5 Kg pro Kopf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Explosion 2 17"/>
          <p:cNvSpPr/>
          <p:nvPr/>
        </p:nvSpPr>
        <p:spPr bwMode="auto">
          <a:xfrm>
            <a:off x="689922" y="2167435"/>
            <a:ext cx="2448272" cy="1656184"/>
          </a:xfrm>
          <a:prstGeom prst="irregularSeal2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Nummer 1 in der EU</a:t>
            </a:r>
          </a:p>
        </p:txBody>
      </p:sp>
    </p:spTree>
    <p:extLst>
      <p:ext uri="{BB962C8B-B14F-4D97-AF65-F5344CB8AC3E}">
        <p14:creationId xmlns:p14="http://schemas.microsoft.com/office/powerpoint/2010/main" val="1072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37014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35834 -0.01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Wozu nachhaltige Entwicklung?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380102"/>
            <a:ext cx="4320480" cy="2812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ildergebnis für bau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3960017" cy="27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731104" y="1934578"/>
            <a:ext cx="3305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Welterschöpfungstag</a:t>
            </a:r>
            <a:r>
              <a:rPr lang="de-DE" dirty="0"/>
              <a:t> </a:t>
            </a:r>
            <a:r>
              <a:rPr lang="de-DE" dirty="0" smtClean="0"/>
              <a:t>2018: 01. August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5677397"/>
            <a:ext cx="419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Welterschöpfungstag in Deutschland 2018: 02. Mai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35" y="2406071"/>
            <a:ext cx="4923333" cy="292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3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Gewalt an Frauen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4761"/>
            <a:ext cx="1686041" cy="11521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50764"/>
            <a:ext cx="1686041" cy="11521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01" y="4063550"/>
            <a:ext cx="1686041" cy="11521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4041212"/>
            <a:ext cx="1686041" cy="11521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2" y="4041212"/>
            <a:ext cx="1686041" cy="115212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50764"/>
            <a:ext cx="1686041" cy="11521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1686041" cy="115212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1686041" cy="115212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01" y="2716484"/>
            <a:ext cx="1686041" cy="115212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1212"/>
            <a:ext cx="1686041" cy="11521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7" y="2722312"/>
            <a:ext cx="1686041" cy="115212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5" y="4020589"/>
            <a:ext cx="1686041" cy="11521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70" y="2753467"/>
            <a:ext cx="1686041" cy="115212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6" y="4020589"/>
            <a:ext cx="1686041" cy="115212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995112" y="3382841"/>
            <a:ext cx="5344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Wie viele Frauen in </a:t>
            </a:r>
            <a:r>
              <a:rPr lang="de-DE" sz="2400" b="1" u="sng" dirty="0" smtClean="0"/>
              <a:t>Deutschland</a:t>
            </a:r>
            <a:r>
              <a:rPr lang="de-DE" sz="2400" b="1" dirty="0" smtClean="0"/>
              <a:t> </a:t>
            </a:r>
          </a:p>
          <a:p>
            <a:r>
              <a:rPr lang="de-DE" sz="2400" b="1" dirty="0" smtClean="0"/>
              <a:t>haben schon einmal Gewalt erlebt?</a:t>
            </a:r>
            <a:endParaRPr lang="de-DE" sz="2400" b="1" dirty="0"/>
          </a:p>
        </p:txBody>
      </p:sp>
      <p:sp>
        <p:nvSpPr>
          <p:cNvPr id="22" name="Freihandform 21"/>
          <p:cNvSpPr/>
          <p:nvPr/>
        </p:nvSpPr>
        <p:spPr bwMode="auto">
          <a:xfrm>
            <a:off x="1353328" y="5154226"/>
            <a:ext cx="797759" cy="1255196"/>
          </a:xfrm>
          <a:custGeom>
            <a:avLst/>
            <a:gdLst>
              <a:gd name="connsiteX0" fmla="*/ 422348 w 1164219"/>
              <a:gd name="connsiteY0" fmla="*/ 416593 h 1745061"/>
              <a:gd name="connsiteX1" fmla="*/ 258446 w 1164219"/>
              <a:gd name="connsiteY1" fmla="*/ 709891 h 1745061"/>
              <a:gd name="connsiteX2" fmla="*/ 223940 w 1164219"/>
              <a:gd name="connsiteY2" fmla="*/ 770276 h 1745061"/>
              <a:gd name="connsiteX3" fmla="*/ 60038 w 1164219"/>
              <a:gd name="connsiteY3" fmla="*/ 994563 h 1745061"/>
              <a:gd name="connsiteX4" fmla="*/ 34159 w 1164219"/>
              <a:gd name="connsiteY4" fmla="*/ 1063574 h 1745061"/>
              <a:gd name="connsiteX5" fmla="*/ 16906 w 1164219"/>
              <a:gd name="connsiteY5" fmla="*/ 1089453 h 1745061"/>
              <a:gd name="connsiteX6" fmla="*/ 16906 w 1164219"/>
              <a:gd name="connsiteY6" fmla="*/ 1322367 h 1745061"/>
              <a:gd name="connsiteX7" fmla="*/ 25532 w 1164219"/>
              <a:gd name="connsiteY7" fmla="*/ 1365499 h 1745061"/>
              <a:gd name="connsiteX8" fmla="*/ 42785 w 1164219"/>
              <a:gd name="connsiteY8" fmla="*/ 1408631 h 1745061"/>
              <a:gd name="connsiteX9" fmla="*/ 60038 w 1164219"/>
              <a:gd name="connsiteY9" fmla="*/ 1494895 h 1745061"/>
              <a:gd name="connsiteX10" fmla="*/ 94544 w 1164219"/>
              <a:gd name="connsiteY10" fmla="*/ 1563906 h 1745061"/>
              <a:gd name="connsiteX11" fmla="*/ 120423 w 1164219"/>
              <a:gd name="connsiteY11" fmla="*/ 1589785 h 1745061"/>
              <a:gd name="connsiteX12" fmla="*/ 146302 w 1164219"/>
              <a:gd name="connsiteY12" fmla="*/ 1598412 h 1745061"/>
              <a:gd name="connsiteX13" fmla="*/ 189434 w 1164219"/>
              <a:gd name="connsiteY13" fmla="*/ 1615665 h 1745061"/>
              <a:gd name="connsiteX14" fmla="*/ 318831 w 1164219"/>
              <a:gd name="connsiteY14" fmla="*/ 1710555 h 1745061"/>
              <a:gd name="connsiteX15" fmla="*/ 379215 w 1164219"/>
              <a:gd name="connsiteY15" fmla="*/ 1727808 h 1745061"/>
              <a:gd name="connsiteX16" fmla="*/ 430974 w 1164219"/>
              <a:gd name="connsiteY16" fmla="*/ 1745061 h 1745061"/>
              <a:gd name="connsiteX17" fmla="*/ 758778 w 1164219"/>
              <a:gd name="connsiteY17" fmla="*/ 1736435 h 1745061"/>
              <a:gd name="connsiteX18" fmla="*/ 784657 w 1164219"/>
              <a:gd name="connsiteY18" fmla="*/ 1719182 h 1745061"/>
              <a:gd name="connsiteX19" fmla="*/ 827789 w 1164219"/>
              <a:gd name="connsiteY19" fmla="*/ 1701929 h 1745061"/>
              <a:gd name="connsiteX20" fmla="*/ 862295 w 1164219"/>
              <a:gd name="connsiteY20" fmla="*/ 1676050 h 1745061"/>
              <a:gd name="connsiteX21" fmla="*/ 931306 w 1164219"/>
              <a:gd name="connsiteY21" fmla="*/ 1641544 h 1745061"/>
              <a:gd name="connsiteX22" fmla="*/ 965812 w 1164219"/>
              <a:gd name="connsiteY22" fmla="*/ 1624291 h 1745061"/>
              <a:gd name="connsiteX23" fmla="*/ 991691 w 1164219"/>
              <a:gd name="connsiteY23" fmla="*/ 1607038 h 1745061"/>
              <a:gd name="connsiteX24" fmla="*/ 1026197 w 1164219"/>
              <a:gd name="connsiteY24" fmla="*/ 1589785 h 1745061"/>
              <a:gd name="connsiteX25" fmla="*/ 1086582 w 1164219"/>
              <a:gd name="connsiteY25" fmla="*/ 1520774 h 1745061"/>
              <a:gd name="connsiteX26" fmla="*/ 1112461 w 1164219"/>
              <a:gd name="connsiteY26" fmla="*/ 1503521 h 1745061"/>
              <a:gd name="connsiteX27" fmla="*/ 1138340 w 1164219"/>
              <a:gd name="connsiteY27" fmla="*/ 1434510 h 1745061"/>
              <a:gd name="connsiteX28" fmla="*/ 1146966 w 1164219"/>
              <a:gd name="connsiteY28" fmla="*/ 1400004 h 1745061"/>
              <a:gd name="connsiteX29" fmla="*/ 1164219 w 1164219"/>
              <a:gd name="connsiteY29" fmla="*/ 1270608 h 1745061"/>
              <a:gd name="connsiteX30" fmla="*/ 1155593 w 1164219"/>
              <a:gd name="connsiteY30" fmla="*/ 847914 h 1745061"/>
              <a:gd name="connsiteX31" fmla="*/ 1129714 w 1164219"/>
              <a:gd name="connsiteY31" fmla="*/ 796155 h 1745061"/>
              <a:gd name="connsiteX32" fmla="*/ 1112461 w 1164219"/>
              <a:gd name="connsiteY32" fmla="*/ 744397 h 1745061"/>
              <a:gd name="connsiteX33" fmla="*/ 1077955 w 1164219"/>
              <a:gd name="connsiteY33" fmla="*/ 684012 h 1745061"/>
              <a:gd name="connsiteX34" fmla="*/ 1069329 w 1164219"/>
              <a:gd name="connsiteY34" fmla="*/ 658133 h 1745061"/>
              <a:gd name="connsiteX35" fmla="*/ 1043449 w 1164219"/>
              <a:gd name="connsiteY35" fmla="*/ 623627 h 1745061"/>
              <a:gd name="connsiteX36" fmla="*/ 1034823 w 1164219"/>
              <a:gd name="connsiteY36" fmla="*/ 597748 h 1745061"/>
              <a:gd name="connsiteX37" fmla="*/ 1008944 w 1164219"/>
              <a:gd name="connsiteY37" fmla="*/ 563242 h 1745061"/>
              <a:gd name="connsiteX38" fmla="*/ 914053 w 1164219"/>
              <a:gd name="connsiteY38" fmla="*/ 476978 h 1745061"/>
              <a:gd name="connsiteX39" fmla="*/ 845042 w 1164219"/>
              <a:gd name="connsiteY39" fmla="*/ 442472 h 1745061"/>
              <a:gd name="connsiteX40" fmla="*/ 810536 w 1164219"/>
              <a:gd name="connsiteY40" fmla="*/ 425219 h 1745061"/>
              <a:gd name="connsiteX41" fmla="*/ 724272 w 1164219"/>
              <a:gd name="connsiteY41" fmla="*/ 407967 h 1745061"/>
              <a:gd name="connsiteX42" fmla="*/ 776031 w 1164219"/>
              <a:gd name="connsiteY42" fmla="*/ 364835 h 1745061"/>
              <a:gd name="connsiteX43" fmla="*/ 793283 w 1164219"/>
              <a:gd name="connsiteY43" fmla="*/ 330329 h 1745061"/>
              <a:gd name="connsiteX44" fmla="*/ 819163 w 1164219"/>
              <a:gd name="connsiteY44" fmla="*/ 313076 h 1745061"/>
              <a:gd name="connsiteX45" fmla="*/ 862295 w 1164219"/>
              <a:gd name="connsiteY45" fmla="*/ 261318 h 1745061"/>
              <a:gd name="connsiteX46" fmla="*/ 870921 w 1164219"/>
              <a:gd name="connsiteY46" fmla="*/ 235438 h 1745061"/>
              <a:gd name="connsiteX47" fmla="*/ 888174 w 1164219"/>
              <a:gd name="connsiteY47" fmla="*/ 209559 h 1745061"/>
              <a:gd name="connsiteX48" fmla="*/ 896800 w 1164219"/>
              <a:gd name="connsiteY48" fmla="*/ 157801 h 1745061"/>
              <a:gd name="connsiteX49" fmla="*/ 922680 w 1164219"/>
              <a:gd name="connsiteY49" fmla="*/ 62910 h 1745061"/>
              <a:gd name="connsiteX50" fmla="*/ 931306 w 1164219"/>
              <a:gd name="connsiteY50" fmla="*/ 2525 h 1745061"/>
              <a:gd name="connsiteX51" fmla="*/ 905427 w 1164219"/>
              <a:gd name="connsiteY51" fmla="*/ 28404 h 1745061"/>
              <a:gd name="connsiteX52" fmla="*/ 888174 w 1164219"/>
              <a:gd name="connsiteY52" fmla="*/ 54284 h 1745061"/>
              <a:gd name="connsiteX53" fmla="*/ 827789 w 1164219"/>
              <a:gd name="connsiteY53" fmla="*/ 80163 h 1745061"/>
              <a:gd name="connsiteX54" fmla="*/ 776031 w 1164219"/>
              <a:gd name="connsiteY54" fmla="*/ 71536 h 1745061"/>
              <a:gd name="connsiteX55" fmla="*/ 724272 w 1164219"/>
              <a:gd name="connsiteY55" fmla="*/ 54284 h 1745061"/>
              <a:gd name="connsiteX56" fmla="*/ 655261 w 1164219"/>
              <a:gd name="connsiteY56" fmla="*/ 149174 h 1745061"/>
              <a:gd name="connsiteX57" fmla="*/ 594876 w 1164219"/>
              <a:gd name="connsiteY57" fmla="*/ 106042 h 1745061"/>
              <a:gd name="connsiteX58" fmla="*/ 543117 w 1164219"/>
              <a:gd name="connsiteY58" fmla="*/ 88789 h 1745061"/>
              <a:gd name="connsiteX59" fmla="*/ 508612 w 1164219"/>
              <a:gd name="connsiteY59" fmla="*/ 140548 h 1745061"/>
              <a:gd name="connsiteX60" fmla="*/ 491359 w 1164219"/>
              <a:gd name="connsiteY60" fmla="*/ 166427 h 1745061"/>
              <a:gd name="connsiteX61" fmla="*/ 465480 w 1164219"/>
              <a:gd name="connsiteY61" fmla="*/ 175053 h 1745061"/>
              <a:gd name="connsiteX62" fmla="*/ 361963 w 1164219"/>
              <a:gd name="connsiteY62" fmla="*/ 149174 h 1745061"/>
              <a:gd name="connsiteX63" fmla="*/ 336083 w 1164219"/>
              <a:gd name="connsiteY63" fmla="*/ 140548 h 1745061"/>
              <a:gd name="connsiteX64" fmla="*/ 310204 w 1164219"/>
              <a:gd name="connsiteY64" fmla="*/ 131921 h 1745061"/>
              <a:gd name="connsiteX65" fmla="*/ 353336 w 1164219"/>
              <a:gd name="connsiteY65" fmla="*/ 218185 h 1745061"/>
              <a:gd name="connsiteX66" fmla="*/ 387842 w 1164219"/>
              <a:gd name="connsiteY66" fmla="*/ 269944 h 1745061"/>
              <a:gd name="connsiteX67" fmla="*/ 413721 w 1164219"/>
              <a:gd name="connsiteY67" fmla="*/ 347582 h 1745061"/>
              <a:gd name="connsiteX68" fmla="*/ 422348 w 1164219"/>
              <a:gd name="connsiteY68" fmla="*/ 373461 h 1745061"/>
              <a:gd name="connsiteX69" fmla="*/ 422348 w 1164219"/>
              <a:gd name="connsiteY69" fmla="*/ 416593 h 174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164219" h="1745061">
                <a:moveTo>
                  <a:pt x="422348" y="416593"/>
                </a:moveTo>
                <a:lnTo>
                  <a:pt x="258446" y="709891"/>
                </a:lnTo>
                <a:cubicBezTo>
                  <a:pt x="247104" y="730110"/>
                  <a:pt x="237618" y="751558"/>
                  <a:pt x="223940" y="770276"/>
                </a:cubicBezTo>
                <a:cubicBezTo>
                  <a:pt x="169306" y="845038"/>
                  <a:pt x="110342" y="916821"/>
                  <a:pt x="60038" y="994563"/>
                </a:cubicBezTo>
                <a:cubicBezTo>
                  <a:pt x="46691" y="1015189"/>
                  <a:pt x="44325" y="1041208"/>
                  <a:pt x="34159" y="1063574"/>
                </a:cubicBezTo>
                <a:cubicBezTo>
                  <a:pt x="29869" y="1073012"/>
                  <a:pt x="22657" y="1080827"/>
                  <a:pt x="16906" y="1089453"/>
                </a:cubicBezTo>
                <a:cubicBezTo>
                  <a:pt x="-12917" y="1178929"/>
                  <a:pt x="3013" y="1120913"/>
                  <a:pt x="16906" y="1322367"/>
                </a:cubicBezTo>
                <a:cubicBezTo>
                  <a:pt x="17915" y="1336994"/>
                  <a:pt x="21319" y="1351455"/>
                  <a:pt x="25532" y="1365499"/>
                </a:cubicBezTo>
                <a:cubicBezTo>
                  <a:pt x="29982" y="1380331"/>
                  <a:pt x="38795" y="1393669"/>
                  <a:pt x="42785" y="1408631"/>
                </a:cubicBezTo>
                <a:cubicBezTo>
                  <a:pt x="50341" y="1436965"/>
                  <a:pt x="52482" y="1466561"/>
                  <a:pt x="60038" y="1494895"/>
                </a:cubicBezTo>
                <a:cubicBezTo>
                  <a:pt x="66256" y="1518212"/>
                  <a:pt x="78668" y="1544855"/>
                  <a:pt x="94544" y="1563906"/>
                </a:cubicBezTo>
                <a:cubicBezTo>
                  <a:pt x="102354" y="1573278"/>
                  <a:pt x="110272" y="1583018"/>
                  <a:pt x="120423" y="1589785"/>
                </a:cubicBezTo>
                <a:cubicBezTo>
                  <a:pt x="127989" y="1594829"/>
                  <a:pt x="137788" y="1595219"/>
                  <a:pt x="146302" y="1598412"/>
                </a:cubicBezTo>
                <a:cubicBezTo>
                  <a:pt x="160801" y="1603849"/>
                  <a:pt x="176674" y="1606892"/>
                  <a:pt x="189434" y="1615665"/>
                </a:cubicBezTo>
                <a:cubicBezTo>
                  <a:pt x="284903" y="1681299"/>
                  <a:pt x="250721" y="1681364"/>
                  <a:pt x="318831" y="1710555"/>
                </a:cubicBezTo>
                <a:cubicBezTo>
                  <a:pt x="341386" y="1720222"/>
                  <a:pt x="354886" y="1720509"/>
                  <a:pt x="379215" y="1727808"/>
                </a:cubicBezTo>
                <a:cubicBezTo>
                  <a:pt x="396634" y="1733034"/>
                  <a:pt x="430974" y="1745061"/>
                  <a:pt x="430974" y="1745061"/>
                </a:cubicBezTo>
                <a:cubicBezTo>
                  <a:pt x="540242" y="1742186"/>
                  <a:pt x="649764" y="1744412"/>
                  <a:pt x="758778" y="1736435"/>
                </a:cubicBezTo>
                <a:cubicBezTo>
                  <a:pt x="769118" y="1735678"/>
                  <a:pt x="775384" y="1723819"/>
                  <a:pt x="784657" y="1719182"/>
                </a:cubicBezTo>
                <a:cubicBezTo>
                  <a:pt x="798507" y="1712257"/>
                  <a:pt x="814253" y="1709449"/>
                  <a:pt x="827789" y="1701929"/>
                </a:cubicBezTo>
                <a:cubicBezTo>
                  <a:pt x="840357" y="1694947"/>
                  <a:pt x="849876" y="1683294"/>
                  <a:pt x="862295" y="1676050"/>
                </a:cubicBezTo>
                <a:cubicBezTo>
                  <a:pt x="884510" y="1663091"/>
                  <a:pt x="908302" y="1653046"/>
                  <a:pt x="931306" y="1641544"/>
                </a:cubicBezTo>
                <a:cubicBezTo>
                  <a:pt x="942808" y="1635793"/>
                  <a:pt x="955112" y="1631424"/>
                  <a:pt x="965812" y="1624291"/>
                </a:cubicBezTo>
                <a:cubicBezTo>
                  <a:pt x="974438" y="1618540"/>
                  <a:pt x="982689" y="1612182"/>
                  <a:pt x="991691" y="1607038"/>
                </a:cubicBezTo>
                <a:cubicBezTo>
                  <a:pt x="1002856" y="1600658"/>
                  <a:pt x="1015909" y="1597501"/>
                  <a:pt x="1026197" y="1589785"/>
                </a:cubicBezTo>
                <a:cubicBezTo>
                  <a:pt x="1079952" y="1549469"/>
                  <a:pt x="1042913" y="1564443"/>
                  <a:pt x="1086582" y="1520774"/>
                </a:cubicBezTo>
                <a:cubicBezTo>
                  <a:pt x="1093913" y="1513443"/>
                  <a:pt x="1103835" y="1509272"/>
                  <a:pt x="1112461" y="1503521"/>
                </a:cubicBezTo>
                <a:cubicBezTo>
                  <a:pt x="1134603" y="1414950"/>
                  <a:pt x="1104507" y="1524733"/>
                  <a:pt x="1138340" y="1434510"/>
                </a:cubicBezTo>
                <a:cubicBezTo>
                  <a:pt x="1142503" y="1423409"/>
                  <a:pt x="1144641" y="1411630"/>
                  <a:pt x="1146966" y="1400004"/>
                </a:cubicBezTo>
                <a:cubicBezTo>
                  <a:pt x="1156649" y="1351591"/>
                  <a:pt x="1158463" y="1322414"/>
                  <a:pt x="1164219" y="1270608"/>
                </a:cubicBezTo>
                <a:cubicBezTo>
                  <a:pt x="1161344" y="1129710"/>
                  <a:pt x="1161009" y="988737"/>
                  <a:pt x="1155593" y="847914"/>
                </a:cubicBezTo>
                <a:cubicBezTo>
                  <a:pt x="1154600" y="822089"/>
                  <a:pt x="1139567" y="818326"/>
                  <a:pt x="1129714" y="796155"/>
                </a:cubicBezTo>
                <a:cubicBezTo>
                  <a:pt x="1122328" y="779536"/>
                  <a:pt x="1122549" y="759529"/>
                  <a:pt x="1112461" y="744397"/>
                </a:cubicBezTo>
                <a:cubicBezTo>
                  <a:pt x="1095134" y="718407"/>
                  <a:pt x="1091089" y="714657"/>
                  <a:pt x="1077955" y="684012"/>
                </a:cubicBezTo>
                <a:cubicBezTo>
                  <a:pt x="1074373" y="675654"/>
                  <a:pt x="1073840" y="666028"/>
                  <a:pt x="1069329" y="658133"/>
                </a:cubicBezTo>
                <a:cubicBezTo>
                  <a:pt x="1062196" y="645650"/>
                  <a:pt x="1052076" y="635129"/>
                  <a:pt x="1043449" y="623627"/>
                </a:cubicBezTo>
                <a:cubicBezTo>
                  <a:pt x="1040574" y="615001"/>
                  <a:pt x="1039334" y="605643"/>
                  <a:pt x="1034823" y="597748"/>
                </a:cubicBezTo>
                <a:cubicBezTo>
                  <a:pt x="1027690" y="585265"/>
                  <a:pt x="1018659" y="573840"/>
                  <a:pt x="1008944" y="563242"/>
                </a:cubicBezTo>
                <a:cubicBezTo>
                  <a:pt x="948963" y="497808"/>
                  <a:pt x="961786" y="508801"/>
                  <a:pt x="914053" y="476978"/>
                </a:cubicBezTo>
                <a:cubicBezTo>
                  <a:pt x="883015" y="430422"/>
                  <a:pt x="913914" y="463134"/>
                  <a:pt x="845042" y="442472"/>
                </a:cubicBezTo>
                <a:cubicBezTo>
                  <a:pt x="832725" y="438777"/>
                  <a:pt x="822356" y="430285"/>
                  <a:pt x="810536" y="425219"/>
                </a:cubicBezTo>
                <a:cubicBezTo>
                  <a:pt x="780425" y="412314"/>
                  <a:pt x="759989" y="413069"/>
                  <a:pt x="724272" y="407967"/>
                </a:cubicBezTo>
                <a:cubicBezTo>
                  <a:pt x="744905" y="394211"/>
                  <a:pt x="760937" y="385966"/>
                  <a:pt x="776031" y="364835"/>
                </a:cubicBezTo>
                <a:cubicBezTo>
                  <a:pt x="783505" y="354371"/>
                  <a:pt x="785051" y="340208"/>
                  <a:pt x="793283" y="330329"/>
                </a:cubicBezTo>
                <a:cubicBezTo>
                  <a:pt x="799920" y="322364"/>
                  <a:pt x="811198" y="319713"/>
                  <a:pt x="819163" y="313076"/>
                </a:cubicBezTo>
                <a:cubicBezTo>
                  <a:pt x="844070" y="292321"/>
                  <a:pt x="845331" y="286763"/>
                  <a:pt x="862295" y="261318"/>
                </a:cubicBezTo>
                <a:cubicBezTo>
                  <a:pt x="865170" y="252691"/>
                  <a:pt x="866854" y="243571"/>
                  <a:pt x="870921" y="235438"/>
                </a:cubicBezTo>
                <a:cubicBezTo>
                  <a:pt x="875557" y="226165"/>
                  <a:pt x="884895" y="219395"/>
                  <a:pt x="888174" y="209559"/>
                </a:cubicBezTo>
                <a:cubicBezTo>
                  <a:pt x="893705" y="192966"/>
                  <a:pt x="892558" y="174769"/>
                  <a:pt x="896800" y="157801"/>
                </a:cubicBezTo>
                <a:cubicBezTo>
                  <a:pt x="922070" y="56719"/>
                  <a:pt x="907760" y="152426"/>
                  <a:pt x="922680" y="62910"/>
                </a:cubicBezTo>
                <a:cubicBezTo>
                  <a:pt x="926023" y="42854"/>
                  <a:pt x="940399" y="20711"/>
                  <a:pt x="931306" y="2525"/>
                </a:cubicBezTo>
                <a:cubicBezTo>
                  <a:pt x="925850" y="-8387"/>
                  <a:pt x="913237" y="19032"/>
                  <a:pt x="905427" y="28404"/>
                </a:cubicBezTo>
                <a:cubicBezTo>
                  <a:pt x="898790" y="36369"/>
                  <a:pt x="896139" y="47647"/>
                  <a:pt x="888174" y="54284"/>
                </a:cubicBezTo>
                <a:cubicBezTo>
                  <a:pt x="873965" y="66125"/>
                  <a:pt x="845765" y="74171"/>
                  <a:pt x="827789" y="80163"/>
                </a:cubicBezTo>
                <a:cubicBezTo>
                  <a:pt x="810536" y="77287"/>
                  <a:pt x="792999" y="75778"/>
                  <a:pt x="776031" y="71536"/>
                </a:cubicBezTo>
                <a:cubicBezTo>
                  <a:pt x="758388" y="67125"/>
                  <a:pt x="724272" y="54284"/>
                  <a:pt x="724272" y="54284"/>
                </a:cubicBezTo>
                <a:cubicBezTo>
                  <a:pt x="677074" y="148681"/>
                  <a:pt x="711639" y="130382"/>
                  <a:pt x="655261" y="149174"/>
                </a:cubicBezTo>
                <a:cubicBezTo>
                  <a:pt x="650630" y="145701"/>
                  <a:pt x="605194" y="110628"/>
                  <a:pt x="594876" y="106042"/>
                </a:cubicBezTo>
                <a:cubicBezTo>
                  <a:pt x="578257" y="98656"/>
                  <a:pt x="543117" y="88789"/>
                  <a:pt x="543117" y="88789"/>
                </a:cubicBezTo>
                <a:lnTo>
                  <a:pt x="508612" y="140548"/>
                </a:lnTo>
                <a:cubicBezTo>
                  <a:pt x="502861" y="149174"/>
                  <a:pt x="501195" y="163149"/>
                  <a:pt x="491359" y="166427"/>
                </a:cubicBezTo>
                <a:lnTo>
                  <a:pt x="465480" y="175053"/>
                </a:lnTo>
                <a:cubicBezTo>
                  <a:pt x="395778" y="163437"/>
                  <a:pt x="430319" y="171959"/>
                  <a:pt x="361963" y="149174"/>
                </a:cubicBezTo>
                <a:lnTo>
                  <a:pt x="336083" y="140548"/>
                </a:lnTo>
                <a:lnTo>
                  <a:pt x="310204" y="131921"/>
                </a:lnTo>
                <a:cubicBezTo>
                  <a:pt x="334824" y="205782"/>
                  <a:pt x="314315" y="162441"/>
                  <a:pt x="353336" y="218185"/>
                </a:cubicBezTo>
                <a:cubicBezTo>
                  <a:pt x="365227" y="235172"/>
                  <a:pt x="387842" y="269944"/>
                  <a:pt x="387842" y="269944"/>
                </a:cubicBezTo>
                <a:lnTo>
                  <a:pt x="413721" y="347582"/>
                </a:lnTo>
                <a:cubicBezTo>
                  <a:pt x="416596" y="356208"/>
                  <a:pt x="422348" y="364368"/>
                  <a:pt x="422348" y="373461"/>
                </a:cubicBezTo>
                <a:lnTo>
                  <a:pt x="422348" y="416593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36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de-DE" sz="4800" b="1" dirty="0">
                <a:solidFill>
                  <a:schemeClr val="tx1"/>
                </a:solidFill>
                <a:latin typeface="Arial" charset="0"/>
              </a:rPr>
              <a:t>€</a:t>
            </a:r>
            <a:endParaRPr lang="de-DE" sz="7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79645" y="5621461"/>
            <a:ext cx="4775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Und was kostet das?</a:t>
            </a:r>
            <a:endParaRPr lang="de-DE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740654" y="5467619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36 € Mrd.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1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8" grpId="0"/>
      <p:bldP spid="8" grpId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174"/>
          </a:xfrm>
        </p:spPr>
        <p:txBody>
          <a:bodyPr/>
          <a:lstStyle/>
          <a:p>
            <a:r>
              <a:rPr lang="de-DE" dirty="0" smtClean="0"/>
              <a:t>Gendergerechtigkeit - 2. Deutscher Gleichstellungsbericht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0551-1350-4AA1-930B-0CDBDA9E1237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altLang="de-DE" smtClean="0"/>
              <a:t>17 Ziele</a:t>
            </a:r>
          </a:p>
          <a:p>
            <a:endParaRPr lang="de-DE" altLang="de-DE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1547664" y="3789040"/>
            <a:ext cx="2421632" cy="1944216"/>
            <a:chOff x="1547664" y="3789040"/>
            <a:chExt cx="2421632" cy="1944216"/>
          </a:xfrm>
        </p:grpSpPr>
        <p:cxnSp>
          <p:nvCxnSpPr>
            <p:cNvPr id="6" name="Gerader Verbinder 5"/>
            <p:cNvCxnSpPr/>
            <p:nvPr/>
          </p:nvCxnSpPr>
          <p:spPr bwMode="auto">
            <a:xfrm>
              <a:off x="1547664" y="3789040"/>
              <a:ext cx="1800200" cy="0"/>
            </a:xfrm>
            <a:prstGeom prst="line">
              <a:avLst/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 bwMode="auto">
            <a:xfrm>
              <a:off x="3347864" y="3800506"/>
              <a:ext cx="621432" cy="1932750"/>
            </a:xfrm>
            <a:prstGeom prst="line">
              <a:avLst/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uppieren 32"/>
          <p:cNvGrpSpPr/>
          <p:nvPr/>
        </p:nvGrpSpPr>
        <p:grpSpPr>
          <a:xfrm>
            <a:off x="5364088" y="3800506"/>
            <a:ext cx="2438908" cy="1932750"/>
            <a:chOff x="5364088" y="3800506"/>
            <a:chExt cx="2438908" cy="1932750"/>
          </a:xfrm>
        </p:grpSpPr>
        <p:cxnSp>
          <p:nvCxnSpPr>
            <p:cNvPr id="7" name="Gerader Verbinder 6"/>
            <p:cNvCxnSpPr/>
            <p:nvPr/>
          </p:nvCxnSpPr>
          <p:spPr bwMode="auto">
            <a:xfrm>
              <a:off x="6002796" y="3800506"/>
              <a:ext cx="1800200" cy="0"/>
            </a:xfrm>
            <a:prstGeom prst="line">
              <a:avLst/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auto">
            <a:xfrm flipH="1">
              <a:off x="5364088" y="3800506"/>
              <a:ext cx="638708" cy="1932750"/>
            </a:xfrm>
            <a:prstGeom prst="line">
              <a:avLst/>
            </a:prstGeom>
            <a:ln/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16615" r="19871"/>
          <a:stretch/>
        </p:blipFill>
        <p:spPr>
          <a:xfrm>
            <a:off x="3881104" y="5301208"/>
            <a:ext cx="1578362" cy="145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elaxed"/>
            <a:lightRig rig="threePt" dir="t"/>
          </a:scene3d>
        </p:spPr>
      </p:pic>
      <p:grpSp>
        <p:nvGrpSpPr>
          <p:cNvPr id="34" name="Gruppieren 33"/>
          <p:cNvGrpSpPr/>
          <p:nvPr/>
        </p:nvGrpSpPr>
        <p:grpSpPr>
          <a:xfrm>
            <a:off x="2890809" y="2689257"/>
            <a:ext cx="1368152" cy="1080120"/>
            <a:chOff x="5652120" y="2348880"/>
            <a:chExt cx="1368152" cy="1080120"/>
          </a:xfrm>
        </p:grpSpPr>
        <p:sp>
          <p:nvSpPr>
            <p:cNvPr id="18" name="Bogen 17"/>
            <p:cNvSpPr/>
            <p:nvPr/>
          </p:nvSpPr>
          <p:spPr bwMode="auto">
            <a:xfrm>
              <a:off x="5652120" y="2708919"/>
              <a:ext cx="913420" cy="288032"/>
            </a:xfrm>
            <a:prstGeom prst="arc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6156176" y="2348880"/>
              <a:ext cx="864096" cy="1080120"/>
              <a:chOff x="6156176" y="2348880"/>
              <a:chExt cx="864096" cy="1080120"/>
            </a:xfrm>
          </p:grpSpPr>
          <p:sp>
            <p:nvSpPr>
              <p:cNvPr id="15" name="Gleichschenkliges Dreieck 14"/>
              <p:cNvSpPr/>
              <p:nvPr/>
            </p:nvSpPr>
            <p:spPr bwMode="auto">
              <a:xfrm>
                <a:off x="6228184" y="2852936"/>
                <a:ext cx="674712" cy="576064"/>
              </a:xfrm>
              <a:prstGeom prst="triangle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Bogen 18"/>
              <p:cNvSpPr/>
              <p:nvPr/>
            </p:nvSpPr>
            <p:spPr bwMode="auto">
              <a:xfrm>
                <a:off x="6156176" y="2848940"/>
                <a:ext cx="864096" cy="570331"/>
              </a:xfrm>
              <a:prstGeom prst="arc">
                <a:avLst/>
              </a:prstGeom>
              <a:ln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Ellipse 19"/>
              <p:cNvSpPr/>
              <p:nvPr/>
            </p:nvSpPr>
            <p:spPr bwMode="auto">
              <a:xfrm>
                <a:off x="6417568" y="2348880"/>
                <a:ext cx="458688" cy="360039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2198564" y="2348880"/>
            <a:ext cx="1149300" cy="923212"/>
            <a:chOff x="2198564" y="2348880"/>
            <a:chExt cx="1149300" cy="923212"/>
          </a:xfrm>
        </p:grpSpPr>
        <p:sp>
          <p:nvSpPr>
            <p:cNvPr id="21" name="Ellipse 20"/>
            <p:cNvSpPr/>
            <p:nvPr/>
          </p:nvSpPr>
          <p:spPr bwMode="auto">
            <a:xfrm>
              <a:off x="2555882" y="2348880"/>
              <a:ext cx="458688" cy="360039"/>
            </a:xfrm>
            <a:prstGeom prst="ellipse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2497247" y="2849772"/>
              <a:ext cx="575958" cy="422320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Gerader Verbinder 23"/>
            <p:cNvCxnSpPr/>
            <p:nvPr/>
          </p:nvCxnSpPr>
          <p:spPr bwMode="auto">
            <a:xfrm>
              <a:off x="3054713" y="2848940"/>
              <a:ext cx="293151" cy="188879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 bwMode="auto">
            <a:xfrm flipV="1">
              <a:off x="2198564" y="2838307"/>
              <a:ext cx="298683" cy="199512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feld 26"/>
          <p:cNvSpPr txBox="1"/>
          <p:nvPr/>
        </p:nvSpPr>
        <p:spPr>
          <a:xfrm>
            <a:off x="3533493" y="3270110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Gender Care Gap: 52,4 %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3647307" y="2528899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Gender Pay Gap: 21 %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479508" y="3960867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Gender Pension Gap: 53 %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1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2.77778E-7 2.22222E-6 C 0.00243 0.00394 0.00521 0.00741 0.00729 0.01134 C 0.01215 0.02037 0.00365 0.01134 0.01163 0.01852 C 0.01198 0.02037 0.01198 0.02245 0.01268 0.02408 C 0.0158 0.03241 0.0158 0.03171 0.02014 0.03542 C 0.025 0.04537 0.01875 0.03333 0.02656 0.04537 C 0.02726 0.04676 0.02795 0.04838 0.02865 0.04977 C 0.02969 0.05162 0.03073 0.05347 0.03177 0.05533 C 0.03438 0.06551 0.03073 0.05394 0.03611 0.0625 C 0.04115 0.0706 0.03507 0.06667 0.04132 0.06945 C 0.04497 0.07685 0.04167 0.0713 0.0467 0.07662 C 0.04757 0.07755 0.04792 0.0787 0.04879 0.0794 C 0.04983 0.08033 0.05104 0.08033 0.05209 0.08079 C 0.05313 0.08171 0.05417 0.08264 0.05521 0.0838 C 0.05608 0.08449 0.05643 0.08588 0.05729 0.08658 C 0.06459 0.09144 0.08264 0.09306 0.08611 0.09375 C 0.08715 0.09421 0.0882 0.09468 0.08924 0.09514 C 0.09097 0.0956 0.09288 0.0956 0.09462 0.09653 C 0.09584 0.09699 0.0967 0.09838 0.09775 0.09931 C 0.09913 0.10046 0.10052 0.10139 0.10209 0.10208 C 0.10417 0.10347 0.10729 0.10417 0.10955 0.10509 C 0.13056 0.10417 0.1375 0.11412 0.1467 0.09931 C 0.14757 0.09792 0.14809 0.09653 0.14879 0.09514 C 0.14965 0.09051 0.14983 0.08773 0.15209 0.0838 C 0.15295 0.08218 0.15417 0.08079 0.15521 0.0794 C 0.15556 0.07801 0.15573 0.07662 0.15625 0.07523 C 0.15712 0.07315 0.15868 0.07176 0.15955 0.06945 C 0.16025 0.06736 0.16007 0.06482 0.16059 0.0625 C 0.16111 0.05903 0.16198 0.05579 0.16268 0.05255 C 0.16302 0.03357 0.16233 0.01458 0.16372 -0.00417 C 0.16389 -0.00579 0.16597 -0.00602 0.16702 -0.00694 C 0.17257 -0.0125 0.16927 -0.01042 0.17431 -0.01273 C 0.17847 -0.01829 0.17413 -0.01319 0.17969 -0.0169 C 0.1809 -0.01759 0.18177 -0.01898 0.18281 -0.01967 C 0.1849 -0.02106 0.18715 -0.02176 0.18924 -0.02268 C 0.19393 -0.02454 0.19132 -0.02361 0.1967 -0.02546 C 0.20382 -0.025 0.21094 -0.02523 0.21806 -0.02407 C 0.22049 -0.02361 0.22327 -0.01991 0.22552 -0.01829 C 0.22639 -0.01759 0.22761 -0.01736 0.22865 -0.0169 C 0.23125 -0.01342 0.23021 -0.01412 0.23403 -0.01273 C 0.23681 -0.01157 0.24254 -0.00995 0.24254 -0.00995 C 0.25521 -0.01042 0.26806 -0.00995 0.28073 -0.01134 C 0.28177 -0.01134 0.28212 -0.01342 0.28281 -0.01412 C 0.2842 -0.01528 0.28577 -0.01597 0.28715 -0.0169 C 0.30781 -0.03356 0.28646 -0.0162 0.29566 -0.02546 C 0.29775 -0.02755 0.30018 -0.0287 0.30209 -0.03102 C 0.30278 -0.03217 0.3033 -0.03333 0.30417 -0.03403 C 0.30556 -0.03472 0.30695 -0.03495 0.30834 -0.03542 C 0.31406 -0.0375 0.3092 -0.0368 0.31702 -0.0368 " pathEditMode="relative" ptsTypes="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WAH_ro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494</Words>
  <Application>Microsoft Office PowerPoint</Application>
  <PresentationFormat>Bildschirmpräsentation (4:3)</PresentationFormat>
  <Paragraphs>197</Paragraphs>
  <Slides>19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Agency FB</vt:lpstr>
      <vt:lpstr>Arial</vt:lpstr>
      <vt:lpstr>Corbel</vt:lpstr>
      <vt:lpstr>Georgia</vt:lpstr>
      <vt:lpstr>Wingdings</vt:lpstr>
      <vt:lpstr>WAH_rot</vt:lpstr>
      <vt:lpstr>PowerPoint-Präsentation</vt:lpstr>
      <vt:lpstr>PowerPoint-Präsentation</vt:lpstr>
      <vt:lpstr>PowerPoint-Präsentation</vt:lpstr>
      <vt:lpstr>PowerPoint-Präsentation</vt:lpstr>
      <vt:lpstr>Deutschland am Start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17 Ziele – Nachhaltige Entwicklungsziele The Global Goals – Sustainable Development Goals - SDGs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Heitzhausen, Petra</dc:creator>
  <cp:lastModifiedBy>Kroeger, Timm (EZ)</cp:lastModifiedBy>
  <cp:revision>357</cp:revision>
  <cp:lastPrinted>2018-05-18T08:55:24Z</cp:lastPrinted>
  <dcterms:created xsi:type="dcterms:W3CDTF">2014-06-03T09:57:57Z</dcterms:created>
  <dcterms:modified xsi:type="dcterms:W3CDTF">2019-01-23T16:09:58Z</dcterms:modified>
</cp:coreProperties>
</file>